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metadata/core-properties" Target="docProps/core0.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50" autoAdjust="0"/>
    <p:restoredTop sz="62840" autoAdjust="0"/>
  </p:normalViewPr>
  <p:slideViewPr>
    <p:cSldViewPr snapToGrid="0" showGuides="1">
      <p:cViewPr varScale="1">
        <p:scale>
          <a:sx n="39" d="100"/>
          <a:sy n="39" d="100"/>
        </p:scale>
        <p:origin x="2010" y="54"/>
      </p:cViewPr>
      <p:guideLst>
        <p:guide orient="horz" pos="2183"/>
        <p:guide pos="384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7F80E6BB-14F2-4933-B9A2-0378FAA7D747}" type="datetimeFigureOut">
              <a:rPr lang="es-CO" smtClean="0"/>
              <a:t>25/11/2025</a:t>
            </a:fld>
            <a:endParaRPr lang="es-CO"/>
          </a:p>
        </p:txBody>
      </p:sp>
      <p:sp>
        <p:nvSpPr>
          <p:cNvPr id="4" name="Marcador de imagen de diapositiva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A893155E-0F79-47C6-BD9E-9E52FBA4E0C3}" type="slidenum">
              <a:rPr lang="es-CO" smtClean="0"/>
              <a:t>‹Nº›</a:t>
            </a:fld>
            <a:endParaRPr lang="es-CO"/>
          </a:p>
        </p:txBody>
      </p:sp>
    </p:spTree>
    <p:extLst>
      <p:ext uri="{BB962C8B-B14F-4D97-AF65-F5344CB8AC3E}">
        <p14:creationId xmlns:p14="http://schemas.microsoft.com/office/powerpoint/2010/main" val="2783306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Java, </a:t>
            </a:r>
            <a:r>
              <a:rPr lang="es-MX" b="1" dirty="0"/>
              <a:t>los vectores</a:t>
            </a:r>
            <a:r>
              <a:rPr lang="es-MX" dirty="0"/>
              <a:t> (también llamados </a:t>
            </a:r>
            <a:r>
              <a:rPr lang="es-MX" b="1" dirty="0" err="1"/>
              <a:t>arrays</a:t>
            </a:r>
            <a:r>
              <a:rPr lang="es-MX" dirty="0"/>
              <a:t>) son estructuras de datos que permiten almacenar un conjunto de elementos del mismo tipo en posiciones consecutivas de memoria.</a:t>
            </a:r>
          </a:p>
          <a:p>
            <a:endParaRPr lang="es-MX" dirty="0"/>
          </a:p>
          <a:p>
            <a:r>
              <a:rPr lang="es-MX" b="1" dirty="0"/>
              <a:t>✅ Características principales</a:t>
            </a:r>
          </a:p>
          <a:p>
            <a:r>
              <a:rPr lang="es-MX" b="1" dirty="0"/>
              <a:t>Tipo homogéneo</a:t>
            </a:r>
            <a:r>
              <a:rPr lang="es-MX" dirty="0"/>
              <a:t>: Todos los elementos son del mismo tipo (por ejemplo, todos </a:t>
            </a:r>
            <a:r>
              <a:rPr lang="es-MX" sz="1200" kern="1200" dirty="0" err="1">
                <a:solidFill>
                  <a:schemeClr val="tx1"/>
                </a:solidFill>
                <a:latin typeface="+mn-lt"/>
                <a:ea typeface="+mn-ea"/>
                <a:cs typeface="+mn-cs"/>
              </a:rPr>
              <a:t>int</a:t>
            </a:r>
            <a:r>
              <a:rPr lang="es-MX" dirty="0"/>
              <a:t> o todos </a:t>
            </a:r>
            <a:r>
              <a:rPr lang="es-MX" sz="1200" kern="1200" dirty="0" err="1">
                <a:solidFill>
                  <a:schemeClr val="tx1"/>
                </a:solidFill>
                <a:latin typeface="+mn-lt"/>
                <a:ea typeface="+mn-ea"/>
                <a:cs typeface="+mn-cs"/>
              </a:rPr>
              <a:t>String</a:t>
            </a:r>
            <a:r>
              <a:rPr lang="es-MX" dirty="0"/>
              <a:t>).</a:t>
            </a:r>
          </a:p>
          <a:p>
            <a:r>
              <a:rPr lang="es-MX" b="1" dirty="0"/>
              <a:t>Tamaño fijo</a:t>
            </a:r>
            <a:r>
              <a:rPr lang="es-MX" dirty="0"/>
              <a:t>: El tamaño se define al crear el array y no puede cambiar.</a:t>
            </a:r>
          </a:p>
          <a:p>
            <a:r>
              <a:rPr lang="es-MX" b="1" dirty="0"/>
              <a:t>Acceso por índice</a:t>
            </a:r>
            <a:r>
              <a:rPr lang="es-MX" dirty="0"/>
              <a:t>: Cada elemento se accede mediante su posición, empezando en </a:t>
            </a:r>
            <a:r>
              <a:rPr lang="es-MX" b="1" dirty="0"/>
              <a:t>0</a:t>
            </a:r>
            <a:r>
              <a:rPr lang="es-MX" dirty="0"/>
              <a:t>.</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2</a:t>
            </a:fld>
            <a:endParaRPr lang="es-CO"/>
          </a:p>
        </p:txBody>
      </p:sp>
    </p:spTree>
    <p:extLst>
      <p:ext uri="{BB962C8B-B14F-4D97-AF65-F5344CB8AC3E}">
        <p14:creationId xmlns:p14="http://schemas.microsoft.com/office/powerpoint/2010/main" val="14699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Aca</a:t>
            </a:r>
            <a:r>
              <a:rPr lang="es-MX" dirty="0"/>
              <a:t> podemos ver las </a:t>
            </a:r>
            <a:r>
              <a:rPr lang="es-MX" b="1" dirty="0"/>
              <a:t>buenas prácticas de codificación en Java</a:t>
            </a:r>
            <a:r>
              <a:rPr lang="es-MX" dirty="0"/>
              <a:t>, conocidas como </a:t>
            </a:r>
            <a:r>
              <a:rPr lang="es-MX" b="1" dirty="0"/>
              <a:t>estándares de codificación</a:t>
            </a:r>
            <a:r>
              <a:rPr lang="es-MX" dirty="0"/>
              <a:t>, que ayudan a mantener el código organizado, legible y fácil de mantener. </a:t>
            </a:r>
            <a:br>
              <a:rPr lang="es-MX" dirty="0"/>
            </a:br>
            <a:endParaRPr lang="es-MX" dirty="0"/>
          </a:p>
          <a:p>
            <a:r>
              <a:rPr lang="es-MX" b="1" dirty="0"/>
              <a:t>✅ 1. Nomenclatura</a:t>
            </a:r>
          </a:p>
          <a:p>
            <a:r>
              <a:rPr lang="es-MX" dirty="0"/>
              <a:t>Se recomienda usar nombres en inglés y seguir convenciones funcionales.</a:t>
            </a:r>
          </a:p>
          <a:p>
            <a:r>
              <a:rPr lang="es-MX" dirty="0"/>
              <a:t>Ejemplos comunes: </a:t>
            </a:r>
            <a:r>
              <a:rPr lang="es-MX" sz="1200" kern="1200" dirty="0" err="1">
                <a:solidFill>
                  <a:schemeClr val="tx1"/>
                </a:solidFill>
                <a:latin typeface="+mn-lt"/>
                <a:ea typeface="+mn-ea"/>
                <a:cs typeface="+mn-cs"/>
              </a:rPr>
              <a:t>insert</a:t>
            </a:r>
            <a:r>
              <a:rPr lang="es-MX" dirty="0"/>
              <a:t>, </a:t>
            </a:r>
            <a:r>
              <a:rPr lang="es-MX" sz="1200" kern="1200" dirty="0" err="1">
                <a:solidFill>
                  <a:schemeClr val="tx1"/>
                </a:solidFill>
                <a:latin typeface="+mn-lt"/>
                <a:ea typeface="+mn-ea"/>
                <a:cs typeface="+mn-cs"/>
              </a:rPr>
              <a:t>update</a:t>
            </a:r>
            <a:r>
              <a:rPr lang="es-MX" dirty="0"/>
              <a:t>, </a:t>
            </a:r>
            <a:r>
              <a:rPr lang="es-MX" sz="1200" kern="1200" dirty="0" err="1">
                <a:solidFill>
                  <a:schemeClr val="tx1"/>
                </a:solidFill>
                <a:latin typeface="+mn-lt"/>
                <a:ea typeface="+mn-ea"/>
                <a:cs typeface="+mn-cs"/>
              </a:rPr>
              <a:t>delete</a:t>
            </a:r>
            <a:r>
              <a:rPr lang="es-MX" dirty="0"/>
              <a:t>, </a:t>
            </a:r>
            <a:r>
              <a:rPr lang="es-MX" sz="1200" kern="1200" dirty="0" err="1">
                <a:solidFill>
                  <a:schemeClr val="tx1"/>
                </a:solidFill>
                <a:latin typeface="+mn-lt"/>
                <a:ea typeface="+mn-ea"/>
                <a:cs typeface="+mn-cs"/>
              </a:rPr>
              <a:t>create</a:t>
            </a:r>
            <a:r>
              <a:rPr lang="es-MX" dirty="0"/>
              <a:t>, </a:t>
            </a:r>
            <a:r>
              <a:rPr lang="es-MX" sz="1200" kern="1200" dirty="0" err="1">
                <a:solidFill>
                  <a:schemeClr val="tx1"/>
                </a:solidFill>
                <a:latin typeface="+mn-lt"/>
                <a:ea typeface="+mn-ea"/>
                <a:cs typeface="+mn-cs"/>
              </a:rPr>
              <a:t>get</a:t>
            </a:r>
            <a:r>
              <a:rPr lang="es-MX" dirty="0"/>
              <a:t>, </a:t>
            </a:r>
            <a:r>
              <a:rPr lang="es-MX" sz="1200" kern="1200" dirty="0">
                <a:solidFill>
                  <a:schemeClr val="tx1"/>
                </a:solidFill>
                <a:latin typeface="+mn-lt"/>
                <a:ea typeface="+mn-ea"/>
                <a:cs typeface="+mn-cs"/>
              </a:rPr>
              <a:t>set</a:t>
            </a:r>
            <a:r>
              <a:rPr lang="es-MX" dirty="0"/>
              <a:t>.</a:t>
            </a:r>
          </a:p>
          <a:p>
            <a:r>
              <a:rPr lang="es-MX" dirty="0"/>
              <a:t>Esto facilita la comprensión del código por cualquier desarrollador.</a:t>
            </a:r>
          </a:p>
          <a:p>
            <a:br>
              <a:rPr lang="es-MX" dirty="0"/>
            </a:br>
            <a:endParaRPr lang="es-MX" dirty="0"/>
          </a:p>
          <a:p>
            <a:r>
              <a:rPr lang="es-MX" b="1" dirty="0"/>
              <a:t>✅ 2. Paquetes</a:t>
            </a:r>
          </a:p>
          <a:p>
            <a:r>
              <a:rPr lang="es-MX" dirty="0"/>
              <a:t>Los nombres de los paquetes deben ir </a:t>
            </a:r>
            <a:r>
              <a:rPr lang="es-MX" b="1" dirty="0"/>
              <a:t>en minúsculas</a:t>
            </a:r>
            <a:r>
              <a:rPr lang="es-MX" dirty="0"/>
              <a:t> y sin caracteres especiales.</a:t>
            </a:r>
          </a:p>
          <a:p>
            <a:r>
              <a:rPr lang="es-MX" dirty="0"/>
              <a:t>Ejemplo: </a:t>
            </a:r>
            <a:r>
              <a:rPr lang="es-MX" sz="1200" kern="1200" dirty="0" err="1">
                <a:solidFill>
                  <a:schemeClr val="tx1"/>
                </a:solidFill>
                <a:latin typeface="+mn-lt"/>
                <a:ea typeface="+mn-ea"/>
                <a:cs typeface="+mn-cs"/>
              </a:rPr>
              <a:t>com.miempresa.utilidades</a:t>
            </a:r>
            <a:r>
              <a:rPr lang="es-MX" dirty="0"/>
              <a:t>.</a:t>
            </a:r>
          </a:p>
          <a:p>
            <a:r>
              <a:rPr lang="es-MX" dirty="0"/>
              <a:t>Los paquetes agrupan clases relacionadas y ayudan a organizar el proyecto.</a:t>
            </a:r>
          </a:p>
          <a:p>
            <a:br>
              <a:rPr lang="es-MX" dirty="0"/>
            </a:br>
            <a:endParaRPr lang="es-MX" dirty="0"/>
          </a:p>
          <a:p>
            <a:r>
              <a:rPr lang="es-MX" b="1" dirty="0"/>
              <a:t>✅ 3. Interfaces</a:t>
            </a:r>
          </a:p>
          <a:p>
            <a:r>
              <a:rPr lang="es-MX" dirty="0"/>
              <a:t>Los nombres de las interfaces deben ser claros y seguir una convención.</a:t>
            </a:r>
          </a:p>
          <a:p>
            <a:r>
              <a:rPr lang="es-MX" dirty="0"/>
              <a:t>Ejemplo: </a:t>
            </a:r>
            <a:r>
              <a:rPr lang="es-MX" sz="1200" kern="1200" dirty="0" err="1">
                <a:solidFill>
                  <a:schemeClr val="tx1"/>
                </a:solidFill>
                <a:latin typeface="+mn-lt"/>
                <a:ea typeface="+mn-ea"/>
                <a:cs typeface="+mn-cs"/>
              </a:rPr>
              <a:t>ConexionInterface</a:t>
            </a:r>
            <a:r>
              <a:rPr lang="es-MX" dirty="0"/>
              <a:t>, </a:t>
            </a:r>
            <a:r>
              <a:rPr lang="es-MX" sz="1200" kern="1200" dirty="0" err="1">
                <a:solidFill>
                  <a:schemeClr val="tx1"/>
                </a:solidFill>
                <a:latin typeface="+mn-lt"/>
                <a:ea typeface="+mn-ea"/>
                <a:cs typeface="+mn-cs"/>
              </a:rPr>
              <a:t>ComponenteTablaInterface</a:t>
            </a:r>
            <a:r>
              <a:rPr lang="es-MX" dirty="0"/>
              <a:t>.</a:t>
            </a:r>
          </a:p>
          <a:p>
            <a:r>
              <a:rPr lang="es-MX" dirty="0"/>
              <a:t>Esto indica que son contratos que definen métodos sin implementación.</a:t>
            </a:r>
          </a:p>
          <a:p>
            <a:br>
              <a:rPr lang="es-MX" dirty="0"/>
            </a:br>
            <a:endParaRPr lang="es-MX" dirty="0"/>
          </a:p>
          <a:p>
            <a:r>
              <a:rPr lang="es-MX" b="1" dirty="0"/>
              <a:t>✅ Estructura recomendada</a:t>
            </a:r>
          </a:p>
          <a:p>
            <a:r>
              <a:rPr lang="es-MX" b="1" dirty="0" err="1"/>
              <a:t>business</a:t>
            </a:r>
            <a:r>
              <a:rPr lang="es-MX" dirty="0"/>
              <a:t>: lógica de negocio (</a:t>
            </a:r>
            <a:r>
              <a:rPr lang="es-MX" dirty="0" err="1"/>
              <a:t>dao</a:t>
            </a:r>
            <a:r>
              <a:rPr lang="es-MX" dirty="0"/>
              <a:t>, </a:t>
            </a:r>
            <a:r>
              <a:rPr lang="es-MX" dirty="0" err="1"/>
              <a:t>domain</a:t>
            </a:r>
            <a:r>
              <a:rPr lang="es-MX" dirty="0"/>
              <a:t>, </a:t>
            </a:r>
            <a:r>
              <a:rPr lang="es-MX" dirty="0" err="1"/>
              <a:t>service</a:t>
            </a:r>
            <a:r>
              <a:rPr lang="es-MX" dirty="0"/>
              <a:t>, </a:t>
            </a:r>
            <a:r>
              <a:rPr lang="es-MX" dirty="0" err="1"/>
              <a:t>helper</a:t>
            </a:r>
            <a:r>
              <a:rPr lang="es-MX" dirty="0"/>
              <a:t>, </a:t>
            </a:r>
            <a:r>
              <a:rPr lang="es-MX" dirty="0" err="1"/>
              <a:t>exception</a:t>
            </a:r>
            <a:r>
              <a:rPr lang="es-MX" dirty="0"/>
              <a:t>).</a:t>
            </a:r>
          </a:p>
          <a:p>
            <a:r>
              <a:rPr lang="es-MX" b="1" dirty="0" err="1"/>
              <a:t>util</a:t>
            </a:r>
            <a:r>
              <a:rPr lang="es-MX" dirty="0"/>
              <a:t>: utilidades generales.</a:t>
            </a:r>
          </a:p>
          <a:p>
            <a:r>
              <a:rPr lang="es-MX" b="1" dirty="0"/>
              <a:t>web</a:t>
            </a:r>
            <a:r>
              <a:rPr lang="es-MX" dirty="0"/>
              <a:t>: componentes web (</a:t>
            </a:r>
            <a:r>
              <a:rPr lang="es-MX" dirty="0" err="1"/>
              <a:t>controller</a:t>
            </a:r>
            <a:r>
              <a:rPr lang="es-MX" dirty="0"/>
              <a:t>, </a:t>
            </a:r>
            <a:r>
              <a:rPr lang="es-MX" dirty="0" err="1"/>
              <a:t>model</a:t>
            </a:r>
            <a:r>
              <a:rPr lang="es-MX" dirty="0"/>
              <a:t>, </a:t>
            </a:r>
            <a:r>
              <a:rPr lang="es-MX" dirty="0" err="1"/>
              <a:t>view</a:t>
            </a:r>
            <a:r>
              <a:rPr lang="es-MX" dirty="0"/>
              <a:t>).</a:t>
            </a:r>
          </a:p>
          <a:p>
            <a:br>
              <a:rPr lang="es-MX" dirty="0"/>
            </a:br>
            <a:r>
              <a:rPr lang="es-MX" b="1" dirty="0"/>
              <a:t>¿Por qué es importante?</a:t>
            </a:r>
            <a:br>
              <a:rPr lang="es-MX" dirty="0"/>
            </a:br>
            <a:r>
              <a:rPr lang="es-MX" dirty="0"/>
              <a:t>Seguir estos estándares hace que el código sea más fácil de leer, mantener y compartir entre equipos.</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23</a:t>
            </a:fld>
            <a:endParaRPr lang="es-CO"/>
          </a:p>
        </p:txBody>
      </p:sp>
    </p:spTree>
    <p:extLst>
      <p:ext uri="{BB962C8B-B14F-4D97-AF65-F5344CB8AC3E}">
        <p14:creationId xmlns:p14="http://schemas.microsoft.com/office/powerpoint/2010/main" val="998795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POO</a:t>
            </a:r>
          </a:p>
          <a:p>
            <a:r>
              <a:rPr lang="es-MX" dirty="0"/>
              <a:t>La POO es un paradigma que organiza el código en torno a objetos, que son entidades que combinan </a:t>
            </a:r>
            <a:r>
              <a:rPr lang="es-MX" b="1" dirty="0"/>
              <a:t>estado (atributos)</a:t>
            </a:r>
            <a:r>
              <a:rPr lang="es-MX" dirty="0"/>
              <a:t> y </a:t>
            </a:r>
            <a:r>
              <a:rPr lang="es-MX" b="1" dirty="0"/>
              <a:t>comportamiento (métodos)</a:t>
            </a:r>
            <a:r>
              <a:rPr lang="es-MX" dirty="0"/>
              <a:t>.</a:t>
            </a:r>
          </a:p>
          <a:p>
            <a:r>
              <a:rPr lang="es-MX" b="1" dirty="0"/>
              <a:t>Objetivo:</a:t>
            </a:r>
            <a:br>
              <a:rPr lang="es-MX" dirty="0"/>
            </a:br>
            <a:r>
              <a:rPr lang="es-MX" dirty="0"/>
              <a:t>Resolver problemas de manera más cercana a cómo se representan en la vida real.</a:t>
            </a:r>
          </a:p>
          <a:p>
            <a:br>
              <a:rPr lang="es-MX" dirty="0"/>
            </a:br>
            <a:endParaRPr lang="es-MX" dirty="0"/>
          </a:p>
          <a:p>
            <a:r>
              <a:rPr lang="es-MX" b="1" dirty="0"/>
              <a:t>2. Principios Fundamentales</a:t>
            </a:r>
          </a:p>
          <a:p>
            <a:r>
              <a:rPr lang="es-MX" b="1" dirty="0"/>
              <a:t>Clases y Objetos:</a:t>
            </a:r>
            <a:r>
              <a:rPr lang="es-MX" dirty="0"/>
              <a:t> </a:t>
            </a:r>
          </a:p>
          <a:p>
            <a:pPr lvl="1"/>
            <a:r>
              <a:rPr lang="es-MX" b="1" dirty="0"/>
              <a:t>Clase:</a:t>
            </a:r>
            <a:r>
              <a:rPr lang="es-MX" dirty="0"/>
              <a:t> Plantilla que define atributos y métodos.</a:t>
            </a:r>
          </a:p>
          <a:p>
            <a:pPr lvl="1"/>
            <a:r>
              <a:rPr lang="es-MX" b="1" dirty="0"/>
              <a:t>Objeto:</a:t>
            </a:r>
            <a:r>
              <a:rPr lang="es-MX" dirty="0"/>
              <a:t> Instancia concreta de una clase.</a:t>
            </a:r>
          </a:p>
          <a:p>
            <a:r>
              <a:rPr lang="es-MX" b="1" dirty="0"/>
              <a:t>Encapsulamiento:</a:t>
            </a:r>
            <a:r>
              <a:rPr lang="es-MX" dirty="0"/>
              <a:t> Ocultar detalles internos y exponer solo lo necesario.</a:t>
            </a:r>
          </a:p>
          <a:p>
            <a:r>
              <a:rPr lang="es-MX" b="1" dirty="0"/>
              <a:t>Herencia:</a:t>
            </a:r>
            <a:r>
              <a:rPr lang="es-MX" dirty="0"/>
              <a:t> Reutilización de código creando jerarquías.</a:t>
            </a:r>
          </a:p>
          <a:p>
            <a:r>
              <a:rPr lang="es-MX" b="1" dirty="0"/>
              <a:t>Polimorfismo:</a:t>
            </a:r>
            <a:r>
              <a:rPr lang="es-MX" dirty="0"/>
              <a:t> Capacidad de usar una misma interfaz para diferentes implementaciones.</a:t>
            </a:r>
          </a:p>
          <a:p>
            <a:r>
              <a:rPr lang="es-MX" b="1" dirty="0"/>
              <a:t>Abstracción:</a:t>
            </a:r>
            <a:r>
              <a:rPr lang="es-MX" dirty="0"/>
              <a:t> Modelar solo lo esencial del problema.</a:t>
            </a:r>
          </a:p>
          <a:p>
            <a:br>
              <a:rPr lang="es-MX" dirty="0"/>
            </a:br>
            <a:r>
              <a:rPr lang="es-MX" b="1" dirty="0"/>
              <a:t>3. Ventajas de la POO</a:t>
            </a:r>
          </a:p>
          <a:p>
            <a:r>
              <a:rPr lang="es-MX" dirty="0"/>
              <a:t>Código más </a:t>
            </a:r>
            <a:r>
              <a:rPr lang="es-MX" b="1" dirty="0"/>
              <a:t>modular</a:t>
            </a:r>
            <a:r>
              <a:rPr lang="es-MX" dirty="0"/>
              <a:t> y </a:t>
            </a:r>
            <a:r>
              <a:rPr lang="es-MX" b="1" dirty="0"/>
              <a:t>reutilizable</a:t>
            </a:r>
            <a:r>
              <a:rPr lang="es-MX" dirty="0"/>
              <a:t>.</a:t>
            </a:r>
          </a:p>
          <a:p>
            <a:r>
              <a:rPr lang="es-MX" dirty="0"/>
              <a:t>Facilita el </a:t>
            </a:r>
            <a:r>
              <a:rPr lang="es-MX" b="1" dirty="0"/>
              <a:t>mantenimiento</a:t>
            </a:r>
            <a:r>
              <a:rPr lang="es-MX" dirty="0"/>
              <a:t> y la </a:t>
            </a:r>
            <a:r>
              <a:rPr lang="es-MX" b="1" dirty="0"/>
              <a:t>escalabilidad</a:t>
            </a:r>
            <a:r>
              <a:rPr lang="es-MX" dirty="0"/>
              <a:t>.</a:t>
            </a:r>
          </a:p>
          <a:p>
            <a:r>
              <a:rPr lang="es-MX" dirty="0"/>
              <a:t>Representación más natural de problemas del mundo real.</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27</a:t>
            </a:fld>
            <a:endParaRPr lang="es-CO"/>
          </a:p>
        </p:txBody>
      </p:sp>
    </p:spTree>
    <p:extLst>
      <p:ext uri="{BB962C8B-B14F-4D97-AF65-F5344CB8AC3E}">
        <p14:creationId xmlns:p14="http://schemas.microsoft.com/office/powerpoint/2010/main" val="886017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Una </a:t>
            </a:r>
            <a:r>
              <a:rPr lang="es-MX" b="1" dirty="0"/>
              <a:t>clase</a:t>
            </a:r>
            <a:r>
              <a:rPr lang="es-MX" dirty="0"/>
              <a:t> es una </a:t>
            </a:r>
            <a:r>
              <a:rPr lang="es-MX" b="1" dirty="0"/>
              <a:t>declaración de objetos</a:t>
            </a:r>
            <a:r>
              <a:rPr lang="es-MX" dirty="0"/>
              <a:t>, también conocida como una </a:t>
            </a:r>
            <a:r>
              <a:rPr lang="es-MX" b="1" dirty="0"/>
              <a:t>abstracción</a:t>
            </a:r>
            <a:r>
              <a:rPr lang="es-MX" dirty="0"/>
              <a:t> o </a:t>
            </a:r>
            <a:r>
              <a:rPr lang="es-MX" b="1" dirty="0"/>
              <a:t>molde</a:t>
            </a:r>
            <a:r>
              <a:rPr lang="es-MX" dirty="0"/>
              <a:t> que define cómo serán los objetos.</a:t>
            </a:r>
          </a:p>
          <a:p>
            <a:r>
              <a:rPr lang="es-MX" dirty="0"/>
              <a:t>La </a:t>
            </a:r>
            <a:r>
              <a:rPr lang="es-MX" b="1" dirty="0"/>
              <a:t>definición de un objeto</a:t>
            </a:r>
            <a:r>
              <a:rPr lang="es-MX" dirty="0"/>
              <a:t> se hace a través de una clase.</a:t>
            </a:r>
          </a:p>
          <a:p>
            <a:r>
              <a:rPr lang="es-MX" dirty="0"/>
              <a:t>Cuando programamos un objeto y definimos sus características y funcionalidades, en realidad estamos </a:t>
            </a:r>
            <a:r>
              <a:rPr lang="es-MX" b="1" dirty="0"/>
              <a:t>programando una clase</a:t>
            </a:r>
            <a:r>
              <a:rPr lang="es-MX" dirty="0"/>
              <a:t>.</a:t>
            </a:r>
          </a:p>
          <a:p>
            <a:endParaRPr lang="es-MX" dirty="0"/>
          </a:p>
          <a:p>
            <a:r>
              <a:rPr lang="es-MX" b="1" dirty="0"/>
              <a:t>Características de una Clase</a:t>
            </a:r>
          </a:p>
          <a:p>
            <a:r>
              <a:rPr lang="es-MX" dirty="0"/>
              <a:t>Contiene </a:t>
            </a:r>
            <a:r>
              <a:rPr lang="es-MX" b="1" dirty="0"/>
              <a:t>atributos</a:t>
            </a:r>
            <a:r>
              <a:rPr lang="es-MX" dirty="0"/>
              <a:t> (propiedades) y </a:t>
            </a:r>
            <a:r>
              <a:rPr lang="es-MX" b="1" dirty="0"/>
              <a:t>métodos</a:t>
            </a:r>
            <a:r>
              <a:rPr lang="es-MX" dirty="0"/>
              <a:t> (comportamientos).</a:t>
            </a:r>
          </a:p>
          <a:p>
            <a:r>
              <a:rPr lang="es-MX" dirty="0"/>
              <a:t>Es la </a:t>
            </a:r>
            <a:r>
              <a:rPr lang="es-MX" b="1" dirty="0"/>
              <a:t>plantilla</a:t>
            </a:r>
            <a:r>
              <a:rPr lang="es-MX" dirty="0"/>
              <a:t> para crear objetos.</a:t>
            </a:r>
          </a:p>
          <a:p>
            <a:r>
              <a:rPr lang="es-MX" dirty="0"/>
              <a:t>Permite organizar el código de forma modular y reutilizable.</a:t>
            </a:r>
          </a:p>
          <a:p>
            <a:endParaRPr lang="es-CO" dirty="0"/>
          </a:p>
          <a:p>
            <a:r>
              <a:rPr lang="es-MX" b="1" dirty="0"/>
              <a:t>Explicación </a:t>
            </a:r>
            <a:r>
              <a:rPr lang="es-MX" b="1" dirty="0" err="1"/>
              <a:t>Codigo</a:t>
            </a:r>
            <a:endParaRPr lang="es-MX" b="1" dirty="0"/>
          </a:p>
          <a:p>
            <a:r>
              <a:rPr lang="es-MX" dirty="0"/>
              <a:t>Este fragmento representa una clase que modela una persona y contiene dos elementos clave: un </a:t>
            </a:r>
            <a:r>
              <a:rPr lang="es-MX" b="1" dirty="0"/>
              <a:t>constructor</a:t>
            </a:r>
            <a:r>
              <a:rPr lang="es-MX" dirty="0"/>
              <a:t> y un </a:t>
            </a:r>
            <a:r>
              <a:rPr lang="es-MX" b="1" dirty="0"/>
              <a:t>método</a:t>
            </a:r>
            <a:r>
              <a:rPr lang="es-MX" dirty="0"/>
              <a:t>.</a:t>
            </a:r>
          </a:p>
          <a:p>
            <a:r>
              <a:rPr lang="es-MX" b="1" dirty="0"/>
              <a:t>- Clase y atributos:</a:t>
            </a:r>
            <a:r>
              <a:rPr lang="es-MX" dirty="0"/>
              <a:t> La clase define tres características básicas: nombre, país y edad. Estas propiedades describen el estado de cada objeto que se cree a partir de esta clase.</a:t>
            </a:r>
          </a:p>
          <a:p>
            <a:r>
              <a:rPr lang="es-MX" b="1" dirty="0"/>
              <a:t>- Constructor:</a:t>
            </a:r>
            <a:r>
              <a:rPr lang="es-MX" dirty="0"/>
              <a:t> El constructor es un bloque especial que se ejecuta automáticamente cuando se crea un objeto. Su función es inicializar los atributos con valores predeterminados. En este caso, asigna un nombre, un país y una edad específicos. Es importante destacar que el constructor no tiene tipo de retorno y su nombre coincide exactamente con el de la clase.</a:t>
            </a:r>
          </a:p>
          <a:p>
            <a:r>
              <a:rPr lang="es-MX" b="1" dirty="0"/>
              <a:t>- Método saludar:</a:t>
            </a:r>
            <a:r>
              <a:rPr lang="es-MX" dirty="0"/>
              <a:t> Este método define un comportamiento del objeto. Cuando se invoca, muestra un mensaje que incluye el nombre y el país de la persona. Esto demuestra cómo los métodos permiten interactuar con los datos del objeto y realizar acciones.</a:t>
            </a:r>
          </a:p>
        </p:txBody>
      </p:sp>
      <p:sp>
        <p:nvSpPr>
          <p:cNvPr id="4" name="Marcador de número de diapositiva 3"/>
          <p:cNvSpPr>
            <a:spLocks noGrp="1"/>
          </p:cNvSpPr>
          <p:nvPr>
            <p:ph type="sldNum" sz="quarter" idx="5"/>
          </p:nvPr>
        </p:nvSpPr>
        <p:spPr/>
        <p:txBody>
          <a:bodyPr/>
          <a:lstStyle/>
          <a:p>
            <a:fld id="{A893155E-0F79-47C6-BD9E-9E52FBA4E0C3}" type="slidenum">
              <a:rPr lang="es-CO" smtClean="0"/>
              <a:t>28</a:t>
            </a:fld>
            <a:endParaRPr lang="es-CO"/>
          </a:p>
        </p:txBody>
      </p:sp>
    </p:spTree>
    <p:extLst>
      <p:ext uri="{BB962C8B-B14F-4D97-AF65-F5344CB8AC3E}">
        <p14:creationId xmlns:p14="http://schemas.microsoft.com/office/powerpoint/2010/main" val="837289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Vemos la explica el concepto de </a:t>
            </a:r>
            <a:r>
              <a:rPr lang="es-MX" b="1" dirty="0" err="1"/>
              <a:t>Getters</a:t>
            </a:r>
            <a:r>
              <a:rPr lang="es-MX" b="1" dirty="0"/>
              <a:t> y </a:t>
            </a:r>
            <a:r>
              <a:rPr lang="es-MX" b="1" dirty="0" err="1"/>
              <a:t>Setters</a:t>
            </a:r>
            <a:r>
              <a:rPr lang="es-MX" dirty="0"/>
              <a:t> en POO, que son conocidos como </a:t>
            </a:r>
            <a:r>
              <a:rPr lang="es-MX" b="1" dirty="0"/>
              <a:t>métodos de acceso</a:t>
            </a:r>
            <a:r>
              <a:rPr lang="es-MX" dirty="0"/>
              <a:t>.</a:t>
            </a:r>
            <a:br>
              <a:rPr lang="es-MX" dirty="0"/>
            </a:br>
            <a:endParaRPr lang="es-MX" dirty="0"/>
          </a:p>
          <a:p>
            <a:r>
              <a:rPr lang="es-MX" b="1" dirty="0"/>
              <a:t>¿Qué son los </a:t>
            </a:r>
            <a:r>
              <a:rPr lang="es-MX" b="1" dirty="0" err="1"/>
              <a:t>Getters</a:t>
            </a:r>
            <a:r>
              <a:rPr lang="es-MX" b="1" dirty="0"/>
              <a:t> y </a:t>
            </a:r>
            <a:r>
              <a:rPr lang="es-MX" b="1" dirty="0" err="1"/>
              <a:t>Setters</a:t>
            </a:r>
            <a:r>
              <a:rPr lang="es-MX" b="1" dirty="0"/>
              <a:t>?</a:t>
            </a:r>
          </a:p>
          <a:p>
            <a:r>
              <a:rPr lang="es-MX" dirty="0"/>
              <a:t>Son métodos especiales que permiten </a:t>
            </a:r>
            <a:r>
              <a:rPr lang="es-MX" b="1" dirty="0"/>
              <a:t>acceder</a:t>
            </a:r>
            <a:r>
              <a:rPr lang="es-MX" dirty="0"/>
              <a:t> y </a:t>
            </a:r>
            <a:r>
              <a:rPr lang="es-MX" b="1" dirty="0"/>
              <a:t>modificar</a:t>
            </a:r>
            <a:r>
              <a:rPr lang="es-MX" dirty="0"/>
              <a:t> los valores de los atributos de una clase.</a:t>
            </a:r>
          </a:p>
          <a:p>
            <a:r>
              <a:rPr lang="es-MX" dirty="0"/>
              <a:t>Proporcionan una </a:t>
            </a:r>
            <a:r>
              <a:rPr lang="es-MX" b="1" dirty="0"/>
              <a:t>interfaz pública</a:t>
            </a:r>
            <a:r>
              <a:rPr lang="es-MX" dirty="0"/>
              <a:t> para trabajar con atributos que normalmente son </a:t>
            </a:r>
            <a:r>
              <a:rPr lang="es-MX" b="1" dirty="0"/>
              <a:t>privados</a:t>
            </a:r>
            <a:r>
              <a:rPr lang="es-MX" dirty="0"/>
              <a:t>.</a:t>
            </a:r>
          </a:p>
          <a:p>
            <a:r>
              <a:rPr lang="es-MX" dirty="0"/>
              <a:t>Esto significa que, aunque los atributos no se pueden usar directamente desde fuera de la clase, sí se pueden leer o cambiar mediante estos métodos.</a:t>
            </a:r>
          </a:p>
          <a:p>
            <a:endParaRPr lang="es-MX" dirty="0"/>
          </a:p>
          <a:p>
            <a:r>
              <a:rPr lang="es-MX" b="1" dirty="0"/>
              <a:t>¿Por qué son necesarios?</a:t>
            </a:r>
          </a:p>
          <a:p>
            <a:r>
              <a:rPr lang="es-MX" dirty="0"/>
              <a:t>Cuando los atributos son privados, se protege la integridad del objeto evitando que cualquier parte del programa los modifique sin control.</a:t>
            </a:r>
          </a:p>
          <a:p>
            <a:r>
              <a:rPr lang="es-MX" dirty="0"/>
              <a:t>Los </a:t>
            </a:r>
            <a:r>
              <a:rPr lang="es-MX" dirty="0" err="1"/>
              <a:t>Getters</a:t>
            </a:r>
            <a:r>
              <a:rPr lang="es-MX" dirty="0"/>
              <a:t> y </a:t>
            </a:r>
            <a:r>
              <a:rPr lang="es-MX" dirty="0" err="1"/>
              <a:t>Setters</a:t>
            </a:r>
            <a:r>
              <a:rPr lang="es-MX" dirty="0"/>
              <a:t> permiten </a:t>
            </a:r>
            <a:r>
              <a:rPr lang="es-MX" b="1" dirty="0"/>
              <a:t>interactuar con los atributos de forma controlada y segura</a:t>
            </a:r>
            <a:r>
              <a:rPr lang="es-MX" dirty="0"/>
              <a:t>, aplicando validaciones si es necesario.</a:t>
            </a:r>
          </a:p>
          <a:p>
            <a:r>
              <a:rPr lang="es-MX" dirty="0"/>
              <a:t>Por ejemplo: </a:t>
            </a:r>
          </a:p>
          <a:p>
            <a:pPr lvl="1"/>
            <a:r>
              <a:rPr lang="es-MX" dirty="0"/>
              <a:t>Un </a:t>
            </a:r>
            <a:r>
              <a:rPr lang="es-MX" b="1" dirty="0" err="1"/>
              <a:t>Getter</a:t>
            </a:r>
            <a:r>
              <a:rPr lang="es-MX" dirty="0"/>
              <a:t> devuelve el valor de un atributo.</a:t>
            </a:r>
          </a:p>
          <a:p>
            <a:pPr lvl="1"/>
            <a:r>
              <a:rPr lang="es-MX" dirty="0"/>
              <a:t>Un </a:t>
            </a:r>
            <a:r>
              <a:rPr lang="es-MX" b="1" dirty="0"/>
              <a:t>Setter</a:t>
            </a:r>
            <a:r>
              <a:rPr lang="es-MX" dirty="0"/>
              <a:t> asigna un nuevo valor al atributo, pudiendo verificar que sea válido antes de hacerlo.</a:t>
            </a:r>
          </a:p>
          <a:p>
            <a:br>
              <a:rPr lang="es-MX" dirty="0"/>
            </a:br>
            <a:r>
              <a:rPr lang="es-MX" b="1" dirty="0"/>
              <a:t>Beneficios</a:t>
            </a:r>
          </a:p>
          <a:p>
            <a:r>
              <a:rPr lang="es-MX" b="1" dirty="0"/>
              <a:t>Encapsulamiento:</a:t>
            </a:r>
            <a:r>
              <a:rPr lang="es-MX" dirty="0"/>
              <a:t> Oculta la implementación interna y expone solo lo necesario.</a:t>
            </a:r>
          </a:p>
          <a:p>
            <a:r>
              <a:rPr lang="es-MX" b="1" dirty="0"/>
              <a:t>Seguridad:</a:t>
            </a:r>
            <a:r>
              <a:rPr lang="es-MX" dirty="0"/>
              <a:t> Evita modificaciones indebidas.</a:t>
            </a:r>
          </a:p>
          <a:p>
            <a:r>
              <a:rPr lang="es-MX" b="1" dirty="0"/>
              <a:t>Flexibilidad:</a:t>
            </a:r>
            <a:r>
              <a:rPr lang="es-MX" dirty="0"/>
              <a:t> Permite agregar lógica adicional (como validaciones) sin cambiar la estructura del objeto.</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30</a:t>
            </a:fld>
            <a:endParaRPr lang="es-CO"/>
          </a:p>
        </p:txBody>
      </p:sp>
    </p:spTree>
    <p:extLst>
      <p:ext uri="{BB962C8B-B14F-4D97-AF65-F5344CB8AC3E}">
        <p14:creationId xmlns:p14="http://schemas.microsoft.com/office/powerpoint/2010/main" val="3310188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 </a:t>
            </a:r>
            <a:r>
              <a:rPr lang="es-MX" b="1" dirty="0"/>
              <a:t>Setter</a:t>
            </a:r>
            <a:r>
              <a:rPr lang="es-MX" dirty="0"/>
              <a:t> es un método que se utiliza para </a:t>
            </a:r>
            <a:r>
              <a:rPr lang="es-MX" b="1" dirty="0"/>
              <a:t>establecer</a:t>
            </a:r>
            <a:r>
              <a:rPr lang="es-MX" dirty="0"/>
              <a:t> o </a:t>
            </a:r>
            <a:r>
              <a:rPr lang="es-MX" b="1" dirty="0"/>
              <a:t>asignar</a:t>
            </a:r>
            <a:r>
              <a:rPr lang="es-MX" dirty="0"/>
              <a:t> un valor a un atributo de una clase.</a:t>
            </a:r>
          </a:p>
          <a:p>
            <a:r>
              <a:rPr lang="es-MX" dirty="0"/>
              <a:t>Su función principal es permitir que el usuario modifique el valor de un atributo de manera controlada.</a:t>
            </a:r>
          </a:p>
          <a:p>
            <a:endParaRPr lang="es-MX" dirty="0"/>
          </a:p>
          <a:p>
            <a:r>
              <a:rPr lang="es-MX" b="1" dirty="0"/>
              <a:t>Características Clave</a:t>
            </a:r>
          </a:p>
          <a:p>
            <a:r>
              <a:rPr lang="es-MX" b="1" dirty="0"/>
              <a:t>Acción de establecer:</a:t>
            </a:r>
            <a:r>
              <a:rPr lang="es-MX" dirty="0"/>
              <a:t> El Setter sirve para asignar un valor explícito a un atributo, normalmente desde fuera de la clase.</a:t>
            </a:r>
          </a:p>
          <a:p>
            <a:r>
              <a:rPr lang="es-MX" b="1" dirty="0"/>
              <a:t>No retorna nada:</a:t>
            </a:r>
            <a:r>
              <a:rPr lang="es-MX" dirty="0"/>
              <a:t> Un Setter nunca devuelve un valor; su propósito es únicamente asignar.</a:t>
            </a:r>
          </a:p>
          <a:p>
            <a:r>
              <a:rPr lang="es-MX" b="1" dirty="0"/>
              <a:t>Acceso controlado:</a:t>
            </a:r>
            <a:r>
              <a:rPr lang="es-MX" dirty="0"/>
              <a:t> Permite dar acceso público a atributos que son privados, asegurando que el cambio se haga bajo ciertas reglas o validaciones si se implementan.</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31</a:t>
            </a:fld>
            <a:endParaRPr lang="es-CO"/>
          </a:p>
        </p:txBody>
      </p:sp>
    </p:spTree>
    <p:extLst>
      <p:ext uri="{BB962C8B-B14F-4D97-AF65-F5344CB8AC3E}">
        <p14:creationId xmlns:p14="http://schemas.microsoft.com/office/powerpoint/2010/main" val="1138862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¿Qué es un </a:t>
            </a:r>
            <a:r>
              <a:rPr lang="es-MX" b="1" dirty="0" err="1"/>
              <a:t>Getter</a:t>
            </a:r>
            <a:r>
              <a:rPr lang="es-MX" b="1" dirty="0"/>
              <a:t>?</a:t>
            </a:r>
          </a:p>
          <a:p>
            <a:r>
              <a:rPr lang="es-MX" dirty="0"/>
              <a:t>Un </a:t>
            </a:r>
            <a:r>
              <a:rPr lang="es-MX" b="1" dirty="0" err="1"/>
              <a:t>Getter</a:t>
            </a:r>
            <a:r>
              <a:rPr lang="es-MX" dirty="0"/>
              <a:t> es un método que se utiliza para </a:t>
            </a:r>
            <a:r>
              <a:rPr lang="es-MX" b="1" dirty="0"/>
              <a:t>obtener</a:t>
            </a:r>
            <a:r>
              <a:rPr lang="es-MX" dirty="0"/>
              <a:t> el valor de un atributo de una clase.</a:t>
            </a:r>
          </a:p>
          <a:p>
            <a:r>
              <a:rPr lang="es-MX" dirty="0"/>
              <a:t>Su función principal es permitir que el usuario </a:t>
            </a:r>
            <a:r>
              <a:rPr lang="es-MX" b="1" dirty="0"/>
              <a:t>recupere</a:t>
            </a:r>
            <a:r>
              <a:rPr lang="es-MX" dirty="0"/>
              <a:t> y </a:t>
            </a:r>
            <a:r>
              <a:rPr lang="es-MX" b="1" dirty="0"/>
              <a:t>utilice</a:t>
            </a:r>
            <a:r>
              <a:rPr lang="es-MX" dirty="0"/>
              <a:t> el valor de un atributo que normalmente es privado.</a:t>
            </a:r>
          </a:p>
          <a:p>
            <a:br>
              <a:rPr lang="es-MX" dirty="0"/>
            </a:br>
            <a:r>
              <a:rPr lang="es-MX" b="1" dirty="0"/>
              <a:t>Características Clave</a:t>
            </a:r>
          </a:p>
          <a:p>
            <a:r>
              <a:rPr lang="es-MX" b="1" dirty="0"/>
              <a:t>Acción de obtener:</a:t>
            </a:r>
            <a:r>
              <a:rPr lang="es-MX" dirty="0"/>
              <a:t> El </a:t>
            </a:r>
            <a:r>
              <a:rPr lang="es-MX" dirty="0" err="1"/>
              <a:t>Getter</a:t>
            </a:r>
            <a:r>
              <a:rPr lang="es-MX" dirty="0"/>
              <a:t> sirve para acceder al valor ya asignado a un atributo.</a:t>
            </a:r>
          </a:p>
          <a:p>
            <a:r>
              <a:rPr lang="es-MX" b="1" dirty="0"/>
              <a:t>Uso controlado:</a:t>
            </a:r>
            <a:r>
              <a:rPr lang="es-MX" dirty="0"/>
              <a:t> Permite leer el valor sin modificarlo, respetando el principio de encapsulamiento.</a:t>
            </a:r>
          </a:p>
          <a:p>
            <a:r>
              <a:rPr lang="es-MX" b="1" dirty="0"/>
              <a:t>Acceso público:</a:t>
            </a:r>
            <a:r>
              <a:rPr lang="es-MX" dirty="0"/>
              <a:t> Aunque el atributo sea privado, el </a:t>
            </a:r>
            <a:r>
              <a:rPr lang="es-MX" dirty="0" err="1"/>
              <a:t>Getter</a:t>
            </a:r>
            <a:r>
              <a:rPr lang="es-MX" dirty="0"/>
              <a:t> ofrece una forma segura de acceder a él.</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32</a:t>
            </a:fld>
            <a:endParaRPr lang="es-CO"/>
          </a:p>
        </p:txBody>
      </p:sp>
    </p:spTree>
    <p:extLst>
      <p:ext uri="{BB962C8B-B14F-4D97-AF65-F5344CB8AC3E}">
        <p14:creationId xmlns:p14="http://schemas.microsoft.com/office/powerpoint/2010/main" val="3171362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REVISAR Y HACER EL EJERCICIO DEL PAQUETE </a:t>
            </a:r>
            <a:r>
              <a:rPr lang="es-MX" b="1" dirty="0"/>
              <a:t>INSTANCIA que esta en el proyecto de la otra maquina</a:t>
            </a:r>
          </a:p>
          <a:p>
            <a:r>
              <a:rPr lang="es-MX" b="0" dirty="0"/>
              <a:t>Este tiene el tema de </a:t>
            </a:r>
            <a:r>
              <a:rPr lang="es-MX" b="1" dirty="0" err="1"/>
              <a:t>Getters</a:t>
            </a:r>
            <a:r>
              <a:rPr lang="es-MX" b="1" dirty="0"/>
              <a:t>, Setter </a:t>
            </a:r>
            <a:r>
              <a:rPr lang="es-MX" b="0" dirty="0"/>
              <a:t>y de </a:t>
            </a:r>
            <a:r>
              <a:rPr lang="es-MX" b="1" dirty="0" err="1"/>
              <a:t>Intanciar</a:t>
            </a:r>
            <a:r>
              <a:rPr lang="es-MX" b="0" dirty="0"/>
              <a:t> una Clase</a:t>
            </a:r>
          </a:p>
          <a:p>
            <a:endParaRPr lang="es-MX" b="0" dirty="0"/>
          </a:p>
          <a:p>
            <a:r>
              <a:rPr lang="es-MX" b="1" dirty="0"/>
              <a:t>¿Qué es una Instancia?</a:t>
            </a:r>
          </a:p>
          <a:p>
            <a:r>
              <a:rPr lang="es-MX" dirty="0"/>
              <a:t>Una </a:t>
            </a:r>
            <a:r>
              <a:rPr lang="es-MX" b="1" dirty="0"/>
              <a:t>instancia</a:t>
            </a:r>
            <a:r>
              <a:rPr lang="es-MX" dirty="0"/>
              <a:t> es un objeto concreto que se crea a partir de una clase.</a:t>
            </a:r>
            <a:br>
              <a:rPr lang="es-MX" dirty="0"/>
            </a:br>
            <a:r>
              <a:rPr lang="es-MX" dirty="0"/>
              <a:t>La clase actúa como un </a:t>
            </a:r>
            <a:r>
              <a:rPr lang="es-MX" b="1" dirty="0"/>
              <a:t>molde</a:t>
            </a:r>
            <a:r>
              <a:rPr lang="es-MX" dirty="0"/>
              <a:t> o </a:t>
            </a:r>
            <a:r>
              <a:rPr lang="es-MX" b="1" dirty="0"/>
              <a:t>plantilla</a:t>
            </a:r>
            <a:r>
              <a:rPr lang="es-MX" dirty="0"/>
              <a:t>, y la instancia es el ejemplar real que utiliza esa definición.</a:t>
            </a:r>
          </a:p>
          <a:p>
            <a:br>
              <a:rPr lang="es-MX" dirty="0"/>
            </a:br>
            <a:endParaRPr lang="es-MX" dirty="0"/>
          </a:p>
          <a:p>
            <a:r>
              <a:rPr lang="es-MX" b="1" dirty="0"/>
              <a:t>Proceso de Instanciación</a:t>
            </a:r>
          </a:p>
          <a:p>
            <a:r>
              <a:rPr lang="es-MX" b="1" dirty="0"/>
              <a:t>Instanciar</a:t>
            </a:r>
            <a:r>
              <a:rPr lang="es-MX" dirty="0"/>
              <a:t> significa crear un objeto en memoria basado en la estructura y comportamiento definidos por la clase.</a:t>
            </a:r>
          </a:p>
          <a:p>
            <a:r>
              <a:rPr lang="es-MX" dirty="0"/>
              <a:t>Cada instancia tiene sus propios valores para los atributos, aunque comparta los métodos definidos en la clase.</a:t>
            </a:r>
          </a:p>
          <a:p>
            <a:br>
              <a:rPr lang="es-MX" dirty="0"/>
            </a:br>
            <a:endParaRPr lang="es-MX" dirty="0"/>
          </a:p>
          <a:p>
            <a:r>
              <a:rPr lang="es-MX" b="1" dirty="0"/>
              <a:t>Características Clave</a:t>
            </a:r>
          </a:p>
          <a:p>
            <a:r>
              <a:rPr lang="es-MX" dirty="0"/>
              <a:t>Una clase puede generar </a:t>
            </a:r>
            <a:r>
              <a:rPr lang="es-MX" b="1" dirty="0"/>
              <a:t>muchas instancias</a:t>
            </a:r>
            <a:r>
              <a:rPr lang="es-MX" dirty="0"/>
              <a:t>, cada una independiente.</a:t>
            </a:r>
          </a:p>
          <a:p>
            <a:r>
              <a:rPr lang="es-MX" dirty="0"/>
              <a:t>Las instancias permiten trabajar con datos específicos sin alterar la definición general de la clase.</a:t>
            </a:r>
          </a:p>
          <a:p>
            <a:r>
              <a:rPr lang="es-MX" dirty="0"/>
              <a:t>El proceso de instanciación se realiza normalmente mediante el </a:t>
            </a:r>
            <a:r>
              <a:rPr lang="es-MX" b="1" dirty="0"/>
              <a:t>constructor</a:t>
            </a:r>
            <a:r>
              <a:rPr lang="es-MX" dirty="0"/>
              <a:t> de la clase.</a:t>
            </a:r>
          </a:p>
          <a:p>
            <a:br>
              <a:rPr lang="es-MX" dirty="0"/>
            </a:br>
            <a:endParaRPr lang="es-MX" dirty="0"/>
          </a:p>
          <a:p>
            <a:r>
              <a:rPr lang="es-MX" b="1" dirty="0"/>
              <a:t>Importancia en POO</a:t>
            </a:r>
          </a:p>
          <a:p>
            <a:r>
              <a:rPr lang="es-MX" dirty="0"/>
              <a:t>Sin instancias, la clase es solo una definición abstracta.</a:t>
            </a:r>
          </a:p>
          <a:p>
            <a:r>
              <a:rPr lang="es-MX" dirty="0"/>
              <a:t>Las instancias son las que realmente interactúan en el programa, ejecutan métodos y almacenan datos.</a:t>
            </a:r>
          </a:p>
          <a:p>
            <a:endParaRPr lang="es-CO" b="0"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33</a:t>
            </a:fld>
            <a:endParaRPr lang="es-CO"/>
          </a:p>
        </p:txBody>
      </p:sp>
    </p:spTree>
    <p:extLst>
      <p:ext uri="{BB962C8B-B14F-4D97-AF65-F5344CB8AC3E}">
        <p14:creationId xmlns:p14="http://schemas.microsoft.com/office/powerpoint/2010/main" val="3081137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¿Qué es </a:t>
            </a:r>
            <a:r>
              <a:rPr lang="es-MX" sz="1200" b="1" kern="1200" dirty="0" err="1">
                <a:solidFill>
                  <a:schemeClr val="tx1"/>
                </a:solidFill>
                <a:latin typeface="+mn-lt"/>
                <a:ea typeface="+mn-ea"/>
                <a:cs typeface="+mn-cs"/>
              </a:rPr>
              <a:t>this</a:t>
            </a:r>
            <a:r>
              <a:rPr lang="es-MX" b="1" dirty="0"/>
              <a:t>?</a:t>
            </a:r>
          </a:p>
          <a:p>
            <a:r>
              <a:rPr lang="es-MX" dirty="0"/>
              <a:t>Es una palabra reservada que se utiliza para </a:t>
            </a:r>
            <a:r>
              <a:rPr lang="es-MX" b="1" dirty="0"/>
              <a:t>referirse al objeto actual</a:t>
            </a:r>
            <a:r>
              <a:rPr lang="es-MX" dirty="0"/>
              <a:t> dentro de una clase.</a:t>
            </a:r>
          </a:p>
          <a:p>
            <a:r>
              <a:rPr lang="es-MX" dirty="0"/>
              <a:t>Permite acceder a </a:t>
            </a:r>
            <a:r>
              <a:rPr lang="es-MX" b="1" dirty="0"/>
              <a:t>atributos</a:t>
            </a:r>
            <a:r>
              <a:rPr lang="es-MX" dirty="0"/>
              <a:t>, </a:t>
            </a:r>
            <a:r>
              <a:rPr lang="es-MX" b="1" dirty="0"/>
              <a:t>métodos</a:t>
            </a:r>
            <a:r>
              <a:rPr lang="es-MX" dirty="0"/>
              <a:t> o </a:t>
            </a:r>
            <a:r>
              <a:rPr lang="es-MX" b="1" dirty="0"/>
              <a:t>constructores</a:t>
            </a:r>
            <a:r>
              <a:rPr lang="es-MX" dirty="0"/>
              <a:t> del mismo objeto en el que se está trabajando.</a:t>
            </a:r>
          </a:p>
          <a:p>
            <a:endParaRPr lang="es-MX" dirty="0"/>
          </a:p>
          <a:p>
            <a:r>
              <a:rPr lang="es-MX" b="1" dirty="0"/>
              <a:t>Uso principal</a:t>
            </a:r>
          </a:p>
          <a:p>
            <a:r>
              <a:rPr lang="es-MX" dirty="0"/>
              <a:t>Se emplea principalmente cuando hay </a:t>
            </a:r>
            <a:r>
              <a:rPr lang="es-MX" b="1" dirty="0"/>
              <a:t>conflicto de nombres</a:t>
            </a:r>
            <a:r>
              <a:rPr lang="es-MX" dirty="0"/>
              <a:t> (sobrecarga de nombres), por ejemplo: </a:t>
            </a:r>
          </a:p>
          <a:p>
            <a:pPr lvl="1"/>
            <a:r>
              <a:rPr lang="es-MX" dirty="0"/>
              <a:t>Cuando un parámetro de un método o constructor tiene el mismo nombre que un atributo de la clase.</a:t>
            </a:r>
          </a:p>
          <a:p>
            <a:pPr lvl="1"/>
            <a:r>
              <a:rPr lang="es-MX" dirty="0"/>
              <a:t>En ese caso, </a:t>
            </a:r>
            <a:r>
              <a:rPr lang="es-MX" sz="1200" kern="1200" dirty="0" err="1">
                <a:solidFill>
                  <a:schemeClr val="tx1"/>
                </a:solidFill>
                <a:latin typeface="+mn-lt"/>
                <a:ea typeface="+mn-ea"/>
                <a:cs typeface="+mn-cs"/>
              </a:rPr>
              <a:t>this</a:t>
            </a:r>
            <a:r>
              <a:rPr lang="es-MX" dirty="0"/>
              <a:t> ayuda a diferenciar el atributo del parámetro.</a:t>
            </a:r>
          </a:p>
          <a:p>
            <a:br>
              <a:rPr lang="es-MX" dirty="0"/>
            </a:br>
            <a:endParaRPr lang="es-MX" dirty="0"/>
          </a:p>
          <a:p>
            <a:r>
              <a:rPr lang="es-MX" b="1" dirty="0"/>
              <a:t>Sobrecarga de nombres</a:t>
            </a:r>
          </a:p>
          <a:p>
            <a:r>
              <a:rPr lang="es-MX" dirty="0"/>
              <a:t>Ocurre cuando: </a:t>
            </a:r>
          </a:p>
          <a:p>
            <a:pPr lvl="1"/>
            <a:r>
              <a:rPr lang="es-MX" dirty="0"/>
              <a:t>Una variable local o un parámetro tiene el mismo nombre que un atributo de la clase.</a:t>
            </a:r>
          </a:p>
          <a:p>
            <a:pPr lvl="1"/>
            <a:r>
              <a:rPr lang="es-MX" dirty="0"/>
              <a:t>Para evitar ambigüedad, se usa </a:t>
            </a:r>
            <a:r>
              <a:rPr lang="es-MX" sz="1200" kern="1200" dirty="0" err="1">
                <a:solidFill>
                  <a:schemeClr val="tx1"/>
                </a:solidFill>
                <a:latin typeface="+mn-lt"/>
                <a:ea typeface="+mn-ea"/>
                <a:cs typeface="+mn-cs"/>
              </a:rPr>
              <a:t>this</a:t>
            </a:r>
            <a:r>
              <a:rPr lang="es-MX" dirty="0"/>
              <a:t> para indicar que se está accediendo al atributo del objeto y no a la variable local.</a:t>
            </a:r>
          </a:p>
          <a:p>
            <a:br>
              <a:rPr lang="es-MX" dirty="0"/>
            </a:br>
            <a:endParaRPr lang="es-MX" dirty="0"/>
          </a:p>
          <a:p>
            <a:r>
              <a:rPr lang="es-MX" b="1" dirty="0"/>
              <a:t>Importancia</a:t>
            </a:r>
          </a:p>
          <a:p>
            <a:r>
              <a:rPr lang="es-MX" dirty="0"/>
              <a:t>Mejora la claridad del código.</a:t>
            </a:r>
          </a:p>
          <a:p>
            <a:r>
              <a:rPr lang="es-MX" dirty="0"/>
              <a:t>Evita errores cuando se inicializan atributos con valores provenientes de parámetros.</a:t>
            </a:r>
          </a:p>
          <a:p>
            <a:r>
              <a:rPr lang="es-MX" dirty="0"/>
              <a:t>También se utiliza para: </a:t>
            </a:r>
          </a:p>
          <a:p>
            <a:pPr lvl="1"/>
            <a:r>
              <a:rPr lang="es-MX" dirty="0"/>
              <a:t>Invocar otros constructores dentro de la misma clase.</a:t>
            </a:r>
          </a:p>
          <a:p>
            <a:pPr lvl="1"/>
            <a:r>
              <a:rPr lang="es-MX" dirty="0"/>
              <a:t>Pasar el objeto actual como argumento a otro método.</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34</a:t>
            </a:fld>
            <a:endParaRPr lang="es-CO"/>
          </a:p>
        </p:txBody>
      </p:sp>
    </p:spTree>
    <p:extLst>
      <p:ext uri="{BB962C8B-B14F-4D97-AF65-F5344CB8AC3E}">
        <p14:creationId xmlns:p14="http://schemas.microsoft.com/office/powerpoint/2010/main" val="2579321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¿Qué son los Parámetros o Argumentos?</a:t>
            </a:r>
          </a:p>
          <a:p>
            <a:r>
              <a:rPr lang="es-MX" dirty="0"/>
              <a:t>Son una </a:t>
            </a:r>
            <a:r>
              <a:rPr lang="es-MX" b="1" dirty="0"/>
              <a:t>forma de intercambiar información</a:t>
            </a:r>
            <a:r>
              <a:rPr lang="es-MX" dirty="0"/>
              <a:t> entre el código que llama a un método y el método mismo.</a:t>
            </a:r>
          </a:p>
          <a:p>
            <a:r>
              <a:rPr lang="es-MX" dirty="0"/>
              <a:t>Permiten que el método reciba datos externos para realizar una acción (entrada) o devolver resultados (salida).</a:t>
            </a:r>
          </a:p>
          <a:p>
            <a:br>
              <a:rPr lang="es-MX" dirty="0"/>
            </a:br>
            <a:r>
              <a:rPr lang="es-MX" b="1" dirty="0"/>
              <a:t>Funciones principales</a:t>
            </a:r>
          </a:p>
          <a:p>
            <a:r>
              <a:rPr lang="es-MX" b="1" dirty="0"/>
              <a:t>Entrada:</a:t>
            </a:r>
            <a:r>
              <a:rPr lang="es-MX" dirty="0"/>
              <a:t> Introducir datos al método para que pueda ejecutarse con información específica.</a:t>
            </a:r>
          </a:p>
          <a:p>
            <a:r>
              <a:rPr lang="es-MX" b="1" dirty="0"/>
              <a:t>Salida:</a:t>
            </a:r>
            <a:r>
              <a:rPr lang="es-MX" dirty="0"/>
              <a:t> Obtener o modificar datos tras la ejecución del método.</a:t>
            </a:r>
          </a:p>
          <a:p>
            <a:br>
              <a:rPr lang="es-MX" dirty="0"/>
            </a:br>
            <a:r>
              <a:rPr lang="es-MX" b="1" dirty="0"/>
              <a:t>Ejemplo conceptual</a:t>
            </a:r>
          </a:p>
          <a:p>
            <a:r>
              <a:rPr lang="es-MX" dirty="0"/>
              <a:t>Si tienes un objeto llamado </a:t>
            </a:r>
            <a:r>
              <a:rPr lang="es-MX" sz="1200" kern="1200" dirty="0" err="1">
                <a:solidFill>
                  <a:schemeClr val="tx1"/>
                </a:solidFill>
                <a:latin typeface="+mn-lt"/>
                <a:ea typeface="+mn-ea"/>
                <a:cs typeface="+mn-cs"/>
              </a:rPr>
              <a:t>miCarro</a:t>
            </a:r>
            <a:r>
              <a:rPr lang="es-MX" dirty="0"/>
              <a:t> y llamas al método </a:t>
            </a:r>
            <a:r>
              <a:rPr lang="es-MX" sz="1200" kern="1200" dirty="0">
                <a:solidFill>
                  <a:schemeClr val="tx1"/>
                </a:solidFill>
                <a:latin typeface="+mn-lt"/>
                <a:ea typeface="+mn-ea"/>
                <a:cs typeface="+mn-cs"/>
              </a:rPr>
              <a:t>acelerar()</a:t>
            </a:r>
            <a:r>
              <a:rPr lang="es-MX" dirty="0"/>
              <a:t>, el objeto envía la información necesaria para que el método actúe sobre él.</a:t>
            </a:r>
          </a:p>
          <a:p>
            <a:r>
              <a:rPr lang="es-MX" dirty="0"/>
              <a:t>En este caso, </a:t>
            </a:r>
            <a:r>
              <a:rPr lang="es-MX" sz="1200" kern="1200" dirty="0" err="1">
                <a:solidFill>
                  <a:schemeClr val="tx1"/>
                </a:solidFill>
                <a:latin typeface="+mn-lt"/>
                <a:ea typeface="+mn-ea"/>
                <a:cs typeface="+mn-cs"/>
              </a:rPr>
              <a:t>miCarro</a:t>
            </a:r>
            <a:r>
              <a:rPr lang="es-MX" dirty="0"/>
              <a:t> es la instancia que ejecuta el método, y los parámetros (si los hubiera) serían los valores que el método necesita para funcionar (por ejemplo, la velocidad a la que debe acelerar).</a:t>
            </a:r>
          </a:p>
          <a:p>
            <a:br>
              <a:rPr lang="es-MX" dirty="0"/>
            </a:br>
            <a:endParaRPr lang="es-MX" dirty="0"/>
          </a:p>
          <a:p>
            <a:r>
              <a:rPr lang="es-MX" b="1" dirty="0"/>
              <a:t>Importancia en POO</a:t>
            </a:r>
          </a:p>
          <a:p>
            <a:r>
              <a:rPr lang="es-MX" dirty="0"/>
              <a:t>Los parámetros hacen que los métodos sean </a:t>
            </a:r>
            <a:r>
              <a:rPr lang="es-MX" b="1" dirty="0"/>
              <a:t>flexibles y reutilizables</a:t>
            </a:r>
            <a:r>
              <a:rPr lang="es-MX" dirty="0"/>
              <a:t>, ya que no dependen de valores fijos.</a:t>
            </a:r>
          </a:p>
          <a:p>
            <a:r>
              <a:rPr lang="es-MX" dirty="0"/>
              <a:t>Permiten que un mismo método funcione para diferentes objetos y situaciones.</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35</a:t>
            </a:fld>
            <a:endParaRPr lang="es-CO"/>
          </a:p>
        </p:txBody>
      </p:sp>
    </p:spTree>
    <p:extLst>
      <p:ext uri="{BB962C8B-B14F-4D97-AF65-F5344CB8AC3E}">
        <p14:creationId xmlns:p14="http://schemas.microsoft.com/office/powerpoint/2010/main" val="2040911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Realizar el ejercicio de </a:t>
            </a:r>
            <a:r>
              <a:rPr lang="es-MX" b="1" dirty="0"/>
              <a:t>PARAMETROS Y ARGUMENTOS DEL PROYECTO</a:t>
            </a:r>
            <a:endParaRPr lang="es-CO" b="1"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36</a:t>
            </a:fld>
            <a:endParaRPr lang="es-CO"/>
          </a:p>
        </p:txBody>
      </p:sp>
    </p:spTree>
    <p:extLst>
      <p:ext uri="{BB962C8B-B14F-4D97-AF65-F5344CB8AC3E}">
        <p14:creationId xmlns:p14="http://schemas.microsoft.com/office/powerpoint/2010/main" val="223716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CO" sz="1200" kern="1200" dirty="0">
                <a:solidFill>
                  <a:schemeClr val="tx1"/>
                </a:solidFill>
                <a:effectLst/>
                <a:latin typeface="+mn-lt"/>
                <a:ea typeface="+mn-ea"/>
                <a:cs typeface="+mn-cs"/>
              </a:rPr>
            </a:br>
            <a:r>
              <a:rPr lang="es-CO" sz="1200" kern="1200" dirty="0" err="1">
                <a:solidFill>
                  <a:schemeClr val="tx1"/>
                </a:solidFill>
                <a:effectLst/>
                <a:latin typeface="+mn-lt"/>
                <a:ea typeface="+mn-ea"/>
                <a:cs typeface="+mn-cs"/>
              </a:rPr>
              <a:t>import</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java.util.Scanner</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class</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PromedioFinal</a:t>
            </a: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static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void</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main</a:t>
            </a:r>
            <a:r>
              <a:rPr lang="es-CO" sz="1200" kern="1200" dirty="0">
                <a:solidFill>
                  <a:schemeClr val="tx1"/>
                </a:solidFill>
                <a:effectLst/>
                <a:latin typeface="+mn-lt"/>
                <a:ea typeface="+mn-ea"/>
                <a:cs typeface="+mn-cs"/>
              </a:rPr>
              <a:t>(</a:t>
            </a:r>
            <a:r>
              <a:rPr lang="es-CO" sz="1200" kern="1200" dirty="0" err="1">
                <a:solidFill>
                  <a:schemeClr val="tx1"/>
                </a:solidFill>
                <a:effectLst/>
                <a:latin typeface="+mn-lt"/>
                <a:ea typeface="+mn-ea"/>
                <a:cs typeface="+mn-cs"/>
              </a:rPr>
              <a:t>String</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args</a:t>
            </a: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Scanner </a:t>
            </a:r>
            <a:r>
              <a:rPr lang="es-CO" sz="1200" kern="1200" dirty="0" err="1">
                <a:solidFill>
                  <a:schemeClr val="tx1"/>
                </a:solidFill>
                <a:effectLst/>
                <a:latin typeface="+mn-lt"/>
                <a:ea typeface="+mn-ea"/>
                <a:cs typeface="+mn-cs"/>
              </a:rPr>
              <a:t>scanner</a:t>
            </a:r>
            <a:r>
              <a:rPr lang="es-CO" sz="1200" kern="1200" dirty="0">
                <a:solidFill>
                  <a:schemeClr val="tx1"/>
                </a:solidFill>
                <a:effectLst/>
                <a:latin typeface="+mn-lt"/>
                <a:ea typeface="+mn-ea"/>
                <a:cs typeface="+mn-cs"/>
              </a:rPr>
              <a:t> = new Scanner(System.</a:t>
            </a:r>
            <a:r>
              <a:rPr lang="es-CO" sz="1200" i="1" kern="1200" dirty="0">
                <a:solidFill>
                  <a:schemeClr val="tx1"/>
                </a:solidFill>
                <a:effectLst/>
                <a:latin typeface="+mn-lt"/>
                <a:ea typeface="+mn-ea"/>
                <a:cs typeface="+mn-cs"/>
              </a:rPr>
              <a:t>in</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Vectores para notas y porcentajes</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double</a:t>
            </a:r>
            <a:r>
              <a:rPr lang="es-CO" sz="1200" kern="1200" dirty="0">
                <a:solidFill>
                  <a:schemeClr val="tx1"/>
                </a:solidFill>
                <a:effectLst/>
                <a:latin typeface="+mn-lt"/>
                <a:ea typeface="+mn-ea"/>
                <a:cs typeface="+mn-cs"/>
              </a:rPr>
              <a:t>[] notas = new </a:t>
            </a:r>
            <a:r>
              <a:rPr lang="es-CO" sz="1200" kern="1200" dirty="0" err="1">
                <a:solidFill>
                  <a:schemeClr val="tx1"/>
                </a:solidFill>
                <a:effectLst/>
                <a:latin typeface="+mn-lt"/>
                <a:ea typeface="+mn-ea"/>
                <a:cs typeface="+mn-cs"/>
              </a:rPr>
              <a:t>double</a:t>
            </a:r>
            <a:r>
              <a:rPr lang="es-CO" sz="1200" kern="1200" dirty="0">
                <a:solidFill>
                  <a:schemeClr val="tx1"/>
                </a:solidFill>
                <a:effectLst/>
                <a:latin typeface="+mn-lt"/>
                <a:ea typeface="+mn-ea"/>
                <a:cs typeface="+mn-cs"/>
              </a:rPr>
              <a:t>[5];</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double</a:t>
            </a:r>
            <a:r>
              <a:rPr lang="es-CO" sz="1200" kern="1200" dirty="0">
                <a:solidFill>
                  <a:schemeClr val="tx1"/>
                </a:solidFill>
                <a:effectLst/>
                <a:latin typeface="+mn-lt"/>
                <a:ea typeface="+mn-ea"/>
                <a:cs typeface="+mn-cs"/>
              </a:rPr>
              <a:t>[] porcentajes = {20, 10, 30, 20, 20}; </a:t>
            </a:r>
            <a:r>
              <a:rPr lang="es-CO" sz="1200" i="1" kern="1200" dirty="0">
                <a:solidFill>
                  <a:schemeClr val="tx1"/>
                </a:solidFill>
                <a:effectLst/>
                <a:latin typeface="+mn-lt"/>
                <a:ea typeface="+mn-ea"/>
                <a:cs typeface="+mn-cs"/>
              </a:rPr>
              <a:t>// Porcentajes fijos según el enunciado</a:t>
            </a:r>
            <a:br>
              <a:rPr lang="es-CO" sz="1200" i="1" kern="1200" dirty="0">
                <a:solidFill>
                  <a:schemeClr val="tx1"/>
                </a:solidFill>
                <a:effectLst/>
                <a:latin typeface="+mn-lt"/>
                <a:ea typeface="+mn-ea"/>
                <a:cs typeface="+mn-cs"/>
              </a:rPr>
            </a:b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 Solicitar las notas al usuario</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.println</a:t>
            </a:r>
            <a:r>
              <a:rPr lang="es-CO" sz="1200" kern="1200" dirty="0">
                <a:solidFill>
                  <a:schemeClr val="tx1"/>
                </a:solidFill>
                <a:effectLst/>
                <a:latin typeface="+mn-lt"/>
                <a:ea typeface="+mn-ea"/>
                <a:cs typeface="+mn-cs"/>
              </a:rPr>
              <a:t>("Ingrese las 5 notas del estudiante:");</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for</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i = 0; i &lt; </a:t>
            </a:r>
            <a:r>
              <a:rPr lang="es-CO" sz="1200" kern="1200" dirty="0" err="1">
                <a:solidFill>
                  <a:schemeClr val="tx1"/>
                </a:solidFill>
                <a:effectLst/>
                <a:latin typeface="+mn-lt"/>
                <a:ea typeface="+mn-ea"/>
                <a:cs typeface="+mn-cs"/>
              </a:rPr>
              <a:t>notas.length</a:t>
            </a:r>
            <a:r>
              <a:rPr lang="es-CO" sz="1200" kern="1200" dirty="0">
                <a:solidFill>
                  <a:schemeClr val="tx1"/>
                </a:solidFill>
                <a:effectLst/>
                <a:latin typeface="+mn-lt"/>
                <a:ea typeface="+mn-ea"/>
                <a:cs typeface="+mn-cs"/>
              </a:rPr>
              <a:t>; i++)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a:t>
            </a:r>
            <a:r>
              <a:rPr lang="es-CO" sz="1200" kern="1200" dirty="0">
                <a:solidFill>
                  <a:schemeClr val="tx1"/>
                </a:solidFill>
                <a:effectLst/>
                <a:latin typeface="+mn-lt"/>
                <a:ea typeface="+mn-ea"/>
                <a:cs typeface="+mn-cs"/>
              </a:rPr>
              <a:t>("Nota " + (i + 1) + ":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notas[i] = </a:t>
            </a:r>
            <a:r>
              <a:rPr lang="es-CO" sz="1200" kern="1200" dirty="0" err="1">
                <a:solidFill>
                  <a:schemeClr val="tx1"/>
                </a:solidFill>
                <a:effectLst/>
                <a:latin typeface="+mn-lt"/>
                <a:ea typeface="+mn-ea"/>
                <a:cs typeface="+mn-cs"/>
              </a:rPr>
              <a:t>scanner.nextDouble</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Calcular el promedio ponderado</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double</a:t>
            </a:r>
            <a:r>
              <a:rPr lang="es-CO" sz="1200" kern="1200" dirty="0">
                <a:solidFill>
                  <a:schemeClr val="tx1"/>
                </a:solidFill>
                <a:effectLst/>
                <a:latin typeface="+mn-lt"/>
                <a:ea typeface="+mn-ea"/>
                <a:cs typeface="+mn-cs"/>
              </a:rPr>
              <a:t> promedio = 0;</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for</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i = 0; i &lt; </a:t>
            </a:r>
            <a:r>
              <a:rPr lang="es-CO" sz="1200" kern="1200" dirty="0" err="1">
                <a:solidFill>
                  <a:schemeClr val="tx1"/>
                </a:solidFill>
                <a:effectLst/>
                <a:latin typeface="+mn-lt"/>
                <a:ea typeface="+mn-ea"/>
                <a:cs typeface="+mn-cs"/>
              </a:rPr>
              <a:t>notas.length</a:t>
            </a:r>
            <a:r>
              <a:rPr lang="es-CO" sz="1200" kern="1200" dirty="0">
                <a:solidFill>
                  <a:schemeClr val="tx1"/>
                </a:solidFill>
                <a:effectLst/>
                <a:latin typeface="+mn-lt"/>
                <a:ea typeface="+mn-ea"/>
                <a:cs typeface="+mn-cs"/>
              </a:rPr>
              <a:t>; i++)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promedio += notas[i] * (porcentajes[i] / 100);</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Mostrar el resultado</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.println</a:t>
            </a:r>
            <a:r>
              <a:rPr lang="es-CO" sz="1200" kern="1200" dirty="0">
                <a:solidFill>
                  <a:schemeClr val="tx1"/>
                </a:solidFill>
                <a:effectLst/>
                <a:latin typeface="+mn-lt"/>
                <a:ea typeface="+mn-ea"/>
                <a:cs typeface="+mn-cs"/>
              </a:rPr>
              <a:t>("\</a:t>
            </a:r>
            <a:r>
              <a:rPr lang="es-CO" sz="1200" kern="1200" dirty="0" err="1">
                <a:solidFill>
                  <a:schemeClr val="tx1"/>
                </a:solidFill>
                <a:effectLst/>
                <a:latin typeface="+mn-lt"/>
                <a:ea typeface="+mn-ea"/>
                <a:cs typeface="+mn-cs"/>
              </a:rPr>
              <a:t>nEl</a:t>
            </a:r>
            <a:r>
              <a:rPr lang="es-CO" sz="1200" kern="1200" dirty="0">
                <a:solidFill>
                  <a:schemeClr val="tx1"/>
                </a:solidFill>
                <a:effectLst/>
                <a:latin typeface="+mn-lt"/>
                <a:ea typeface="+mn-ea"/>
                <a:cs typeface="+mn-cs"/>
              </a:rPr>
              <a:t> promedio final del estudiante es: " + promedio);</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scanner.close</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a:t>
            </a:fld>
            <a:endParaRPr lang="es-CO"/>
          </a:p>
        </p:txBody>
      </p:sp>
    </p:spTree>
    <p:extLst>
      <p:ext uri="{BB962C8B-B14F-4D97-AF65-F5344CB8AC3E}">
        <p14:creationId xmlns:p14="http://schemas.microsoft.com/office/powerpoint/2010/main" val="2739502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¿Qué es un Constructor?</a:t>
            </a:r>
          </a:p>
          <a:p>
            <a:r>
              <a:rPr lang="es-MX" dirty="0"/>
              <a:t>Un </a:t>
            </a:r>
            <a:r>
              <a:rPr lang="es-MX" b="1" dirty="0"/>
              <a:t>constructor</a:t>
            </a:r>
            <a:r>
              <a:rPr lang="es-MX" dirty="0"/>
              <a:t> es un bloque especial dentro de una clase que se ejecuta automáticamente cuando se crea un objeto.</a:t>
            </a:r>
          </a:p>
          <a:p>
            <a:r>
              <a:rPr lang="es-MX" dirty="0"/>
              <a:t>Su función principal es </a:t>
            </a:r>
            <a:r>
              <a:rPr lang="es-MX" b="1" dirty="0"/>
              <a:t>inicializar los atributos</a:t>
            </a:r>
            <a:r>
              <a:rPr lang="es-MX" dirty="0"/>
              <a:t> del objeto, asignando valores iniciales o ejecutando acciones necesarias para preparar el objeto.</a:t>
            </a:r>
          </a:p>
          <a:p>
            <a:br>
              <a:rPr lang="es-MX" dirty="0"/>
            </a:br>
            <a:endParaRPr lang="es-MX" dirty="0"/>
          </a:p>
          <a:p>
            <a:r>
              <a:rPr lang="es-MX" b="1" dirty="0"/>
              <a:t>Características Clave</a:t>
            </a:r>
          </a:p>
          <a:p>
            <a:r>
              <a:rPr lang="es-MX" b="1" dirty="0"/>
              <a:t>No es obligatorio:</a:t>
            </a:r>
            <a:r>
              <a:rPr lang="es-MX" dirty="0"/>
              <a:t> Si no se define un constructor, Java crea uno por defecto sin parámetros.</a:t>
            </a:r>
          </a:p>
          <a:p>
            <a:r>
              <a:rPr lang="es-MX" b="1" dirty="0"/>
              <a:t>Nombre igual al de la clase:</a:t>
            </a:r>
            <a:r>
              <a:rPr lang="es-MX" dirty="0"/>
              <a:t> El constructor debe llamarse exactamente igual que la clase.</a:t>
            </a:r>
          </a:p>
          <a:p>
            <a:r>
              <a:rPr lang="es-MX" b="1" dirty="0"/>
              <a:t>No retorna valor:</a:t>
            </a:r>
            <a:r>
              <a:rPr lang="es-MX" dirty="0"/>
              <a:t> A diferencia de los métodos, el constructor no tiene tipo de retorno (ni siquiera </a:t>
            </a:r>
            <a:r>
              <a:rPr lang="es-MX" sz="1200" kern="1200" dirty="0" err="1">
                <a:solidFill>
                  <a:schemeClr val="tx1"/>
                </a:solidFill>
                <a:latin typeface="+mn-lt"/>
                <a:ea typeface="+mn-ea"/>
                <a:cs typeface="+mn-cs"/>
              </a:rPr>
              <a:t>void</a:t>
            </a:r>
            <a:r>
              <a:rPr lang="es-MX" dirty="0"/>
              <a:t>).</a:t>
            </a:r>
          </a:p>
          <a:p>
            <a:r>
              <a:rPr lang="es-MX" b="1" dirty="0"/>
              <a:t>Sobrecarga de constructores:</a:t>
            </a:r>
            <a:r>
              <a:rPr lang="es-MX" dirty="0"/>
              <a:t> Se pueden definir varios constructores en la misma clase, siempre que tengan diferentes parámetros.</a:t>
            </a:r>
          </a:p>
          <a:p>
            <a:r>
              <a:rPr lang="es-MX" b="1" dirty="0"/>
              <a:t>Se ejecuta uno solo:</a:t>
            </a:r>
            <a:r>
              <a:rPr lang="es-MX" dirty="0"/>
              <a:t> Cuando se crea un objeto, se invoca únicamente el constructor que coincide con los parámetros usados.</a:t>
            </a:r>
          </a:p>
          <a:p>
            <a:r>
              <a:rPr lang="es-MX" b="1" dirty="0"/>
              <a:t>Modificadores de acceso:</a:t>
            </a:r>
            <a:r>
              <a:rPr lang="es-MX" dirty="0"/>
              <a:t> Se recomienda usar modificadores como </a:t>
            </a:r>
            <a:r>
              <a:rPr lang="es-MX" sz="1200" kern="1200" dirty="0" err="1">
                <a:solidFill>
                  <a:schemeClr val="tx1"/>
                </a:solidFill>
                <a:latin typeface="+mn-lt"/>
                <a:ea typeface="+mn-ea"/>
                <a:cs typeface="+mn-cs"/>
              </a:rPr>
              <a:t>public</a:t>
            </a:r>
            <a:r>
              <a:rPr lang="es-MX" dirty="0"/>
              <a:t> para permitir la creación de objetos desde otras clases.</a:t>
            </a:r>
          </a:p>
          <a:p>
            <a:br>
              <a:rPr lang="es-MX" dirty="0"/>
            </a:br>
            <a:endParaRPr lang="es-MX" dirty="0"/>
          </a:p>
          <a:p>
            <a:r>
              <a:rPr lang="es-MX" b="1" dirty="0"/>
              <a:t>Importancia en POO</a:t>
            </a:r>
          </a:p>
          <a:p>
            <a:r>
              <a:rPr lang="es-MX" dirty="0"/>
              <a:t>Permite crear objetos con valores iniciales personalizados.</a:t>
            </a:r>
          </a:p>
          <a:p>
            <a:r>
              <a:rPr lang="es-MX" dirty="0"/>
              <a:t>Facilita la reutilización y la flexibilidad al permitir múltiples formas de inicialización (sobrecarga).</a:t>
            </a:r>
          </a:p>
          <a:p>
            <a:r>
              <a:rPr lang="es-MX" dirty="0"/>
              <a:t>Mejora la legibilidad y organización del código.</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37</a:t>
            </a:fld>
            <a:endParaRPr lang="es-CO"/>
          </a:p>
        </p:txBody>
      </p:sp>
    </p:spTree>
    <p:extLst>
      <p:ext uri="{BB962C8B-B14F-4D97-AF65-F5344CB8AC3E}">
        <p14:creationId xmlns:p14="http://schemas.microsoft.com/office/powerpoint/2010/main" val="4144610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Realizar ejercicio del paquete CONSTRUCTORES</a:t>
            </a:r>
            <a:endParaRPr lang="es-CO" dirty="0"/>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38</a:t>
            </a:fld>
            <a:endParaRPr lang="es-CO"/>
          </a:p>
        </p:txBody>
      </p:sp>
    </p:spTree>
    <p:extLst>
      <p:ext uri="{BB962C8B-B14F-4D97-AF65-F5344CB8AC3E}">
        <p14:creationId xmlns:p14="http://schemas.microsoft.com/office/powerpoint/2010/main" val="2090611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¿Qué son los métodos?</a:t>
            </a:r>
          </a:p>
          <a:p>
            <a:r>
              <a:rPr lang="es-MX" dirty="0"/>
              <a:t>Son </a:t>
            </a:r>
            <a:r>
              <a:rPr lang="es-MX" b="1" dirty="0"/>
              <a:t>procesos o acciones</a:t>
            </a:r>
            <a:r>
              <a:rPr lang="es-MX" dirty="0"/>
              <a:t> que un objeto puede realizar.</a:t>
            </a:r>
          </a:p>
          <a:p>
            <a:r>
              <a:rPr lang="es-MX" dirty="0"/>
              <a:t>Representan la </a:t>
            </a:r>
            <a:r>
              <a:rPr lang="es-MX" b="1" dirty="0"/>
              <a:t>abstracción de operaciones</a:t>
            </a:r>
            <a:r>
              <a:rPr lang="es-MX" dirty="0"/>
              <a:t> que se ejecutan sobre los datos del objeto.</a:t>
            </a:r>
          </a:p>
          <a:p>
            <a:br>
              <a:rPr lang="es-MX" dirty="0"/>
            </a:br>
            <a:endParaRPr lang="es-MX" dirty="0"/>
          </a:p>
          <a:p>
            <a:r>
              <a:rPr lang="es-MX" b="1" dirty="0"/>
              <a:t>Características Clave</a:t>
            </a:r>
          </a:p>
          <a:p>
            <a:r>
              <a:rPr lang="es-MX" b="1" dirty="0"/>
              <a:t>Definición:</a:t>
            </a:r>
            <a:r>
              <a:rPr lang="es-MX" dirty="0"/>
              <a:t> Permiten que los objetos tengan comportamientos específicos.</a:t>
            </a:r>
          </a:p>
          <a:p>
            <a:r>
              <a:rPr lang="es-MX" b="1" dirty="0"/>
              <a:t>Reutilización:</a:t>
            </a:r>
            <a:r>
              <a:rPr lang="es-MX" dirty="0"/>
              <a:t> Facilitan la reutilización del código, evitando duplicación.</a:t>
            </a:r>
          </a:p>
          <a:p>
            <a:r>
              <a:rPr lang="es-MX" b="1" dirty="0"/>
              <a:t>Retorno:</a:t>
            </a:r>
            <a:r>
              <a:rPr lang="es-MX" dirty="0"/>
              <a:t> </a:t>
            </a:r>
          </a:p>
          <a:p>
            <a:pPr lvl="1"/>
            <a:r>
              <a:rPr lang="es-MX" dirty="0"/>
              <a:t>Pueden devolver un valor (por ejemplo, </a:t>
            </a:r>
            <a:r>
              <a:rPr lang="es-MX" sz="1200" kern="1200" dirty="0" err="1">
                <a:solidFill>
                  <a:schemeClr val="tx1"/>
                </a:solidFill>
                <a:latin typeface="+mn-lt"/>
                <a:ea typeface="+mn-ea"/>
                <a:cs typeface="+mn-cs"/>
              </a:rPr>
              <a:t>int</a:t>
            </a:r>
            <a:r>
              <a:rPr lang="es-MX" dirty="0"/>
              <a:t>, </a:t>
            </a:r>
            <a:r>
              <a:rPr lang="es-MX" sz="1200" kern="1200" dirty="0" err="1">
                <a:solidFill>
                  <a:schemeClr val="tx1"/>
                </a:solidFill>
                <a:latin typeface="+mn-lt"/>
                <a:ea typeface="+mn-ea"/>
                <a:cs typeface="+mn-cs"/>
              </a:rPr>
              <a:t>String</a:t>
            </a:r>
            <a:r>
              <a:rPr lang="es-MX" dirty="0"/>
              <a:t>, etc.).</a:t>
            </a:r>
          </a:p>
          <a:p>
            <a:pPr lvl="1"/>
            <a:r>
              <a:rPr lang="es-MX" dirty="0"/>
              <a:t>Si no devuelven nada, se usa el tipo </a:t>
            </a:r>
            <a:r>
              <a:rPr lang="es-MX" sz="1200" kern="1200" dirty="0" err="1">
                <a:solidFill>
                  <a:schemeClr val="tx1"/>
                </a:solidFill>
                <a:latin typeface="+mn-lt"/>
                <a:ea typeface="+mn-ea"/>
                <a:cs typeface="+mn-cs"/>
              </a:rPr>
              <a:t>void</a:t>
            </a:r>
            <a:r>
              <a:rPr lang="es-MX" dirty="0"/>
              <a:t>.</a:t>
            </a:r>
          </a:p>
          <a:p>
            <a:r>
              <a:rPr lang="es-MX" b="1" dirty="0"/>
              <a:t>Parámetros:</a:t>
            </a:r>
            <a:r>
              <a:rPr lang="es-MX" dirty="0"/>
              <a:t> </a:t>
            </a:r>
          </a:p>
          <a:p>
            <a:pPr lvl="1"/>
            <a:r>
              <a:rPr lang="es-MX" dirty="0"/>
              <a:t>Un método puede recibir uno o varios parámetros.</a:t>
            </a:r>
          </a:p>
          <a:p>
            <a:pPr lvl="1"/>
            <a:r>
              <a:rPr lang="es-MX" dirty="0"/>
              <a:t>Se recomienda no sobrecargar excesivamente los métodos.</a:t>
            </a:r>
          </a:p>
          <a:p>
            <a:r>
              <a:rPr lang="es-MX" b="1" dirty="0"/>
              <a:t>Nomenclatura:</a:t>
            </a:r>
            <a:r>
              <a:rPr lang="es-MX" dirty="0"/>
              <a:t> </a:t>
            </a:r>
          </a:p>
          <a:p>
            <a:pPr lvl="1"/>
            <a:r>
              <a:rPr lang="es-MX" dirty="0"/>
              <a:t>Los nombres deben ser claros y descriptivos, indicando la acción que realizan.</a:t>
            </a:r>
          </a:p>
          <a:p>
            <a:r>
              <a:rPr lang="es-MX" b="1" dirty="0"/>
              <a:t>Modificadores:</a:t>
            </a:r>
            <a:r>
              <a:rPr lang="es-MX" dirty="0"/>
              <a:t> </a:t>
            </a:r>
          </a:p>
          <a:p>
            <a:pPr lvl="1"/>
            <a:r>
              <a:rPr lang="es-MX" dirty="0"/>
              <a:t>Se recomienda usar modificadores de acceso (</a:t>
            </a:r>
            <a:r>
              <a:rPr lang="es-MX" sz="1200" kern="1200" dirty="0" err="1">
                <a:solidFill>
                  <a:schemeClr val="tx1"/>
                </a:solidFill>
                <a:latin typeface="+mn-lt"/>
                <a:ea typeface="+mn-ea"/>
                <a:cs typeface="+mn-cs"/>
              </a:rPr>
              <a:t>public</a:t>
            </a:r>
            <a:r>
              <a:rPr lang="es-MX" dirty="0"/>
              <a:t>, </a:t>
            </a:r>
            <a:r>
              <a:rPr lang="es-MX" sz="1200" kern="1200" dirty="0" err="1">
                <a:solidFill>
                  <a:schemeClr val="tx1"/>
                </a:solidFill>
                <a:latin typeface="+mn-lt"/>
                <a:ea typeface="+mn-ea"/>
                <a:cs typeface="+mn-cs"/>
              </a:rPr>
              <a:t>private</a:t>
            </a:r>
            <a:r>
              <a:rPr lang="es-MX" dirty="0"/>
              <a:t>, </a:t>
            </a:r>
            <a:r>
              <a:rPr lang="es-MX" sz="1200" kern="1200" dirty="0" err="1">
                <a:solidFill>
                  <a:schemeClr val="tx1"/>
                </a:solidFill>
                <a:latin typeface="+mn-lt"/>
                <a:ea typeface="+mn-ea"/>
                <a:cs typeface="+mn-cs"/>
              </a:rPr>
              <a:t>protected</a:t>
            </a:r>
            <a:r>
              <a:rPr lang="es-MX" dirty="0"/>
              <a:t>) para controlar la visibilidad.</a:t>
            </a:r>
          </a:p>
          <a:p>
            <a:r>
              <a:rPr lang="es-MX" b="1" dirty="0"/>
              <a:t>Estructura básica:</a:t>
            </a:r>
            <a:r>
              <a:rPr lang="es-MX" dirty="0"/>
              <a:t> </a:t>
            </a:r>
          </a:p>
          <a:p>
            <a:pPr lvl="1"/>
            <a:r>
              <a:rPr lang="es-MX" b="1" dirty="0"/>
              <a:t>Modificador de acceso + Tipo de retorno + Nombre del método + Parámetros</a:t>
            </a:r>
            <a:r>
              <a:rPr lang="es-MX" dirty="0"/>
              <a:t>.</a:t>
            </a:r>
          </a:p>
          <a:p>
            <a:br>
              <a:rPr lang="es-MX" dirty="0"/>
            </a:br>
            <a:endParaRPr lang="es-MX" dirty="0"/>
          </a:p>
          <a:p>
            <a:r>
              <a:rPr lang="es-MX" b="1" dirty="0"/>
              <a:t>Ejemplo práctico (sin código)</a:t>
            </a:r>
          </a:p>
          <a:p>
            <a:r>
              <a:rPr lang="es-MX" dirty="0"/>
              <a:t>Imagina una clase </a:t>
            </a:r>
            <a:r>
              <a:rPr lang="es-MX" b="1" dirty="0"/>
              <a:t>Casa</a:t>
            </a:r>
            <a:r>
              <a:rPr lang="es-MX" dirty="0"/>
              <a:t> con atributos como color, cuartos, habitantes, ciudad, precio y propietario.</a:t>
            </a:r>
            <a:br>
              <a:rPr lang="es-MX" dirty="0"/>
            </a:br>
            <a:r>
              <a:rPr lang="es-MX" dirty="0"/>
              <a:t>Los métodos podrían ser:</a:t>
            </a:r>
          </a:p>
          <a:p>
            <a:r>
              <a:rPr lang="es-MX" b="1" dirty="0" err="1"/>
              <a:t>cambiarColor</a:t>
            </a:r>
            <a:r>
              <a:rPr lang="es-MX" b="1" dirty="0"/>
              <a:t>()</a:t>
            </a:r>
            <a:r>
              <a:rPr lang="es-MX" dirty="0"/>
              <a:t> → modifica el color de la casa.</a:t>
            </a:r>
          </a:p>
          <a:p>
            <a:r>
              <a:rPr lang="es-MX" b="1" dirty="0" err="1"/>
              <a:t>calcularImpuesto</a:t>
            </a:r>
            <a:r>
              <a:rPr lang="es-MX" b="1" dirty="0"/>
              <a:t>()</a:t>
            </a:r>
            <a:r>
              <a:rPr lang="es-MX" dirty="0"/>
              <a:t> → devuelve el impuesto según el precio.</a:t>
            </a:r>
          </a:p>
          <a:p>
            <a:r>
              <a:rPr lang="es-MX" b="1" dirty="0" err="1"/>
              <a:t>mostrarInfo</a:t>
            </a:r>
            <a:r>
              <a:rPr lang="es-MX" b="1" dirty="0"/>
              <a:t>()</a:t>
            </a:r>
            <a:r>
              <a:rPr lang="es-MX" dirty="0"/>
              <a:t> → imprime los detalles de la casa.</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40</a:t>
            </a:fld>
            <a:endParaRPr lang="es-CO"/>
          </a:p>
        </p:txBody>
      </p:sp>
    </p:spTree>
    <p:extLst>
      <p:ext uri="{BB962C8B-B14F-4D97-AF65-F5344CB8AC3E}">
        <p14:creationId xmlns:p14="http://schemas.microsoft.com/office/powerpoint/2010/main" val="2392977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¿Qué son los métodos </a:t>
            </a:r>
            <a:r>
              <a:rPr lang="es-MX" sz="1200" b="1" kern="1200" dirty="0" err="1">
                <a:solidFill>
                  <a:schemeClr val="tx1"/>
                </a:solidFill>
                <a:latin typeface="+mn-lt"/>
                <a:ea typeface="+mn-ea"/>
                <a:cs typeface="+mn-cs"/>
              </a:rPr>
              <a:t>void</a:t>
            </a:r>
            <a:r>
              <a:rPr lang="es-MX" b="1" dirty="0"/>
              <a:t>?</a:t>
            </a:r>
          </a:p>
          <a:p>
            <a:r>
              <a:rPr lang="es-MX" dirty="0"/>
              <a:t>Son métodos que </a:t>
            </a:r>
            <a:r>
              <a:rPr lang="es-MX" b="1" dirty="0"/>
              <a:t>no retornan ningún valor</a:t>
            </a:r>
            <a:r>
              <a:rPr lang="es-MX" dirty="0"/>
              <a:t>.</a:t>
            </a:r>
          </a:p>
          <a:p>
            <a:r>
              <a:rPr lang="es-MX" dirty="0"/>
              <a:t>Su propósito principal es </a:t>
            </a:r>
            <a:r>
              <a:rPr lang="es-MX" b="1" dirty="0"/>
              <a:t>realizar acciones</a:t>
            </a:r>
            <a:r>
              <a:rPr lang="es-MX" dirty="0"/>
              <a:t>, como mostrar mensajes, modificar atributos o ejecutar procesos, sin devolver un resultado.</a:t>
            </a:r>
          </a:p>
          <a:p>
            <a:br>
              <a:rPr lang="es-MX" dirty="0"/>
            </a:br>
            <a:endParaRPr lang="es-MX" dirty="0"/>
          </a:p>
          <a:p>
            <a:r>
              <a:rPr lang="es-MX" b="1" dirty="0"/>
              <a:t>Características principales</a:t>
            </a:r>
          </a:p>
          <a:p>
            <a:r>
              <a:rPr lang="es-MX" b="1" dirty="0"/>
              <a:t>No tienen tipo de dato asociado</a:t>
            </a:r>
            <a:r>
              <a:rPr lang="es-MX" dirty="0"/>
              <a:t> porque no devuelven nada.</a:t>
            </a:r>
          </a:p>
          <a:p>
            <a:r>
              <a:rPr lang="es-MX" b="1" dirty="0"/>
              <a:t>Siempre incluyen la palabra clave </a:t>
            </a:r>
            <a:r>
              <a:rPr lang="es-MX" sz="1200" b="1" kern="1200" dirty="0" err="1">
                <a:solidFill>
                  <a:schemeClr val="tx1"/>
                </a:solidFill>
                <a:latin typeface="+mn-lt"/>
                <a:ea typeface="+mn-ea"/>
                <a:cs typeface="+mn-cs"/>
              </a:rPr>
              <a:t>void</a:t>
            </a:r>
            <a:r>
              <a:rPr lang="es-MX" dirty="0"/>
              <a:t> en su declaración.</a:t>
            </a:r>
          </a:p>
          <a:p>
            <a:r>
              <a:rPr lang="es-MX" b="1" dirty="0"/>
              <a:t>Se usan para acciones</a:t>
            </a:r>
            <a:r>
              <a:rPr lang="es-MX" dirty="0"/>
              <a:t> que no requieren un valor de retorno, por ejemplo: </a:t>
            </a:r>
          </a:p>
          <a:p>
            <a:pPr lvl="1"/>
            <a:r>
              <a:rPr lang="es-MX" dirty="0"/>
              <a:t>Imprimir información en pantalla.</a:t>
            </a:r>
          </a:p>
          <a:p>
            <a:pPr lvl="1"/>
            <a:r>
              <a:rPr lang="es-MX" dirty="0"/>
              <a:t>Actualizar atributos internos.</a:t>
            </a:r>
          </a:p>
          <a:p>
            <a:r>
              <a:rPr lang="es-MX" b="1" dirty="0"/>
              <a:t>El modificador de acceso más común es </a:t>
            </a:r>
            <a:r>
              <a:rPr lang="es-MX" sz="1200" b="1" kern="1200" dirty="0" err="1">
                <a:solidFill>
                  <a:schemeClr val="tx1"/>
                </a:solidFill>
                <a:latin typeface="+mn-lt"/>
                <a:ea typeface="+mn-ea"/>
                <a:cs typeface="+mn-cs"/>
              </a:rPr>
              <a:t>public</a:t>
            </a:r>
            <a:r>
              <a:rPr lang="es-MX" dirty="0"/>
              <a:t>, aunque puede variar.</a:t>
            </a:r>
          </a:p>
          <a:p>
            <a:r>
              <a:rPr lang="es-MX" b="1" dirty="0"/>
              <a:t>Pueden recibir parámetros o no</a:t>
            </a:r>
            <a:r>
              <a:rPr lang="es-MX" dirty="0"/>
              <a:t>, dependiendo de la acción que realicen.</a:t>
            </a:r>
          </a:p>
          <a:p>
            <a:r>
              <a:rPr lang="es-MX" b="1" dirty="0"/>
              <a:t>Los nombres deben ser claros y descriptivos</a:t>
            </a:r>
            <a:r>
              <a:rPr lang="es-MX" dirty="0"/>
              <a:t>, indicando la acción que ejecutan (ejemplo: </a:t>
            </a:r>
            <a:r>
              <a:rPr lang="es-MX" sz="1200" kern="1200" dirty="0" err="1">
                <a:solidFill>
                  <a:schemeClr val="tx1"/>
                </a:solidFill>
                <a:latin typeface="+mn-lt"/>
                <a:ea typeface="+mn-ea"/>
                <a:cs typeface="+mn-cs"/>
              </a:rPr>
              <a:t>mostrarInfo</a:t>
            </a:r>
            <a:r>
              <a:rPr lang="es-MX" sz="1200" kern="1200" dirty="0">
                <a:solidFill>
                  <a:schemeClr val="tx1"/>
                </a:solidFill>
                <a:latin typeface="+mn-lt"/>
                <a:ea typeface="+mn-ea"/>
                <a:cs typeface="+mn-cs"/>
              </a:rPr>
              <a:t>()</a:t>
            </a:r>
            <a:r>
              <a:rPr lang="es-MX" dirty="0"/>
              <a:t>, </a:t>
            </a:r>
            <a:r>
              <a:rPr lang="es-MX" sz="1200" kern="1200" dirty="0" err="1">
                <a:solidFill>
                  <a:schemeClr val="tx1"/>
                </a:solidFill>
                <a:latin typeface="+mn-lt"/>
                <a:ea typeface="+mn-ea"/>
                <a:cs typeface="+mn-cs"/>
              </a:rPr>
              <a:t>actualizarModelo</a:t>
            </a:r>
            <a:r>
              <a:rPr lang="es-MX" sz="1200" kern="1200" dirty="0">
                <a:solidFill>
                  <a:schemeClr val="tx1"/>
                </a:solidFill>
                <a:latin typeface="+mn-lt"/>
                <a:ea typeface="+mn-ea"/>
                <a:cs typeface="+mn-cs"/>
              </a:rPr>
              <a:t>()</a:t>
            </a:r>
            <a:r>
              <a:rPr lang="es-MX" dirty="0"/>
              <a:t>).</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41</a:t>
            </a:fld>
            <a:endParaRPr lang="es-CO"/>
          </a:p>
        </p:txBody>
      </p:sp>
    </p:spTree>
    <p:extLst>
      <p:ext uri="{BB962C8B-B14F-4D97-AF65-F5344CB8AC3E}">
        <p14:creationId xmlns:p14="http://schemas.microsoft.com/office/powerpoint/2010/main" val="4041487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¿Qué son los métodos de tipo?</a:t>
            </a:r>
          </a:p>
          <a:p>
            <a:r>
              <a:rPr lang="es-MX" dirty="0"/>
              <a:t>Son métodos que </a:t>
            </a:r>
            <a:r>
              <a:rPr lang="es-MX" b="1" dirty="0"/>
              <a:t>devuelven un valor</a:t>
            </a:r>
            <a:r>
              <a:rPr lang="es-MX" dirty="0"/>
              <a:t> del tipo de dato que se declara en su definición (por ejemplo: </a:t>
            </a:r>
            <a:r>
              <a:rPr lang="es-MX" sz="1200" kern="1200" dirty="0" err="1">
                <a:solidFill>
                  <a:schemeClr val="tx1"/>
                </a:solidFill>
                <a:latin typeface="+mn-lt"/>
                <a:ea typeface="+mn-ea"/>
                <a:cs typeface="+mn-cs"/>
              </a:rPr>
              <a:t>int</a:t>
            </a:r>
            <a:r>
              <a:rPr lang="es-MX" dirty="0"/>
              <a:t>, </a:t>
            </a:r>
            <a:r>
              <a:rPr lang="es-MX" sz="1200" kern="1200" dirty="0" err="1">
                <a:solidFill>
                  <a:schemeClr val="tx1"/>
                </a:solidFill>
                <a:latin typeface="+mn-lt"/>
                <a:ea typeface="+mn-ea"/>
                <a:cs typeface="+mn-cs"/>
              </a:rPr>
              <a:t>String</a:t>
            </a:r>
            <a:r>
              <a:rPr lang="es-MX" dirty="0"/>
              <a:t>, </a:t>
            </a:r>
            <a:r>
              <a:rPr lang="es-MX" sz="1200" kern="1200" dirty="0" err="1">
                <a:solidFill>
                  <a:schemeClr val="tx1"/>
                </a:solidFill>
                <a:latin typeface="+mn-lt"/>
                <a:ea typeface="+mn-ea"/>
                <a:cs typeface="+mn-cs"/>
              </a:rPr>
              <a:t>double</a:t>
            </a:r>
            <a:r>
              <a:rPr lang="es-MX" dirty="0"/>
              <a:t>, etc.).</a:t>
            </a:r>
          </a:p>
          <a:p>
            <a:r>
              <a:rPr lang="es-MX" dirty="0"/>
              <a:t>A diferencia de los métodos </a:t>
            </a:r>
            <a:r>
              <a:rPr lang="es-MX" sz="1200" kern="1200" dirty="0" err="1">
                <a:solidFill>
                  <a:schemeClr val="tx1"/>
                </a:solidFill>
                <a:latin typeface="+mn-lt"/>
                <a:ea typeface="+mn-ea"/>
                <a:cs typeface="+mn-cs"/>
              </a:rPr>
              <a:t>void</a:t>
            </a:r>
            <a:r>
              <a:rPr lang="es-MX" dirty="0"/>
              <a:t>, estos métodos </a:t>
            </a:r>
            <a:r>
              <a:rPr lang="es-MX" b="1" dirty="0"/>
              <a:t>siempre retornan un valor</a:t>
            </a:r>
            <a:r>
              <a:rPr lang="es-MX" dirty="0"/>
              <a:t> que puede ser usado por otras partes del programa.</a:t>
            </a:r>
          </a:p>
          <a:p>
            <a:br>
              <a:rPr lang="es-MX" dirty="0"/>
            </a:br>
            <a:r>
              <a:rPr lang="es-MX" b="1" dirty="0"/>
              <a:t>Características principales</a:t>
            </a:r>
          </a:p>
          <a:p>
            <a:r>
              <a:rPr lang="es-MX" b="1" dirty="0"/>
              <a:t>Retorno obligatorio:</a:t>
            </a:r>
            <a:r>
              <a:rPr lang="es-MX" dirty="0"/>
              <a:t> Deben devolver un valor del tipo especificado en su declaración.</a:t>
            </a:r>
          </a:p>
          <a:p>
            <a:r>
              <a:rPr lang="es-MX" b="1" dirty="0"/>
              <a:t>Tipo de dato asociado:</a:t>
            </a:r>
            <a:r>
              <a:rPr lang="es-MX" dirty="0"/>
              <a:t> El método se define con un tipo (por ejemplo, </a:t>
            </a:r>
            <a:r>
              <a:rPr lang="es-MX" sz="1200" kern="1200" dirty="0" err="1">
                <a:solidFill>
                  <a:schemeClr val="tx1"/>
                </a:solidFill>
                <a:latin typeface="+mn-lt"/>
                <a:ea typeface="+mn-ea"/>
                <a:cs typeface="+mn-cs"/>
              </a:rPr>
              <a:t>public</a:t>
            </a:r>
            <a:r>
              <a:rPr lang="es-MX" sz="1200" kern="1200" dirty="0">
                <a:solidFill>
                  <a:schemeClr val="tx1"/>
                </a:solidFill>
                <a:latin typeface="+mn-lt"/>
                <a:ea typeface="+mn-ea"/>
                <a:cs typeface="+mn-cs"/>
              </a:rPr>
              <a:t> </a:t>
            </a:r>
            <a:r>
              <a:rPr lang="es-MX" sz="1200" kern="1200" dirty="0" err="1">
                <a:solidFill>
                  <a:schemeClr val="tx1"/>
                </a:solidFill>
                <a:latin typeface="+mn-lt"/>
                <a:ea typeface="+mn-ea"/>
                <a:cs typeface="+mn-cs"/>
              </a:rPr>
              <a:t>int</a:t>
            </a:r>
            <a:r>
              <a:rPr lang="es-MX" sz="1200" kern="1200" dirty="0">
                <a:solidFill>
                  <a:schemeClr val="tx1"/>
                </a:solidFill>
                <a:latin typeface="+mn-lt"/>
                <a:ea typeface="+mn-ea"/>
                <a:cs typeface="+mn-cs"/>
              </a:rPr>
              <a:t> </a:t>
            </a:r>
            <a:r>
              <a:rPr lang="es-MX" sz="1200" kern="1200" dirty="0" err="1">
                <a:solidFill>
                  <a:schemeClr val="tx1"/>
                </a:solidFill>
                <a:latin typeface="+mn-lt"/>
                <a:ea typeface="+mn-ea"/>
                <a:cs typeface="+mn-cs"/>
              </a:rPr>
              <a:t>calcularEdad</a:t>
            </a:r>
            <a:r>
              <a:rPr lang="es-MX" sz="1200" kern="1200" dirty="0">
                <a:solidFill>
                  <a:schemeClr val="tx1"/>
                </a:solidFill>
                <a:latin typeface="+mn-lt"/>
                <a:ea typeface="+mn-ea"/>
                <a:cs typeface="+mn-cs"/>
              </a:rPr>
              <a:t>()</a:t>
            </a:r>
            <a:r>
              <a:rPr lang="es-MX" dirty="0"/>
              <a:t>).</a:t>
            </a:r>
          </a:p>
          <a:p>
            <a:r>
              <a:rPr lang="es-MX" b="1" dirty="0"/>
              <a:t>Modificador de acceso común:</a:t>
            </a:r>
            <a:r>
              <a:rPr lang="es-MX" dirty="0"/>
              <a:t> Generalmente </a:t>
            </a:r>
            <a:r>
              <a:rPr lang="es-MX" sz="1200" kern="1200" dirty="0" err="1">
                <a:solidFill>
                  <a:schemeClr val="tx1"/>
                </a:solidFill>
                <a:latin typeface="+mn-lt"/>
                <a:ea typeface="+mn-ea"/>
                <a:cs typeface="+mn-cs"/>
              </a:rPr>
              <a:t>public</a:t>
            </a:r>
            <a:r>
              <a:rPr lang="es-MX" dirty="0"/>
              <a:t>, aunque puede variar.</a:t>
            </a:r>
          </a:p>
          <a:p>
            <a:r>
              <a:rPr lang="es-MX" b="1" dirty="0"/>
              <a:t>Pueden recibir parámetros o no:</a:t>
            </a:r>
            <a:r>
              <a:rPr lang="es-MX" dirty="0"/>
              <a:t> Dependiendo de la lógica que implementen.</a:t>
            </a:r>
          </a:p>
          <a:p>
            <a:r>
              <a:rPr lang="es-MX" b="1" dirty="0"/>
              <a:t>Ejemplo típico:</a:t>
            </a:r>
            <a:r>
              <a:rPr lang="es-MX" dirty="0"/>
              <a:t> Métodos que calculan y devuelven resultados, como </a:t>
            </a:r>
            <a:r>
              <a:rPr lang="es-MX" sz="1200" kern="1200" dirty="0" err="1">
                <a:solidFill>
                  <a:schemeClr val="tx1"/>
                </a:solidFill>
                <a:latin typeface="+mn-lt"/>
                <a:ea typeface="+mn-ea"/>
                <a:cs typeface="+mn-cs"/>
              </a:rPr>
              <a:t>getPrecio</a:t>
            </a:r>
            <a:r>
              <a:rPr lang="es-MX" sz="1200" kern="1200" dirty="0">
                <a:solidFill>
                  <a:schemeClr val="tx1"/>
                </a:solidFill>
                <a:latin typeface="+mn-lt"/>
                <a:ea typeface="+mn-ea"/>
                <a:cs typeface="+mn-cs"/>
              </a:rPr>
              <a:t>()</a:t>
            </a:r>
            <a:r>
              <a:rPr lang="es-MX" dirty="0"/>
              <a:t>, </a:t>
            </a:r>
            <a:r>
              <a:rPr lang="es-MX" sz="1200" kern="1200" dirty="0" err="1">
                <a:solidFill>
                  <a:schemeClr val="tx1"/>
                </a:solidFill>
                <a:latin typeface="+mn-lt"/>
                <a:ea typeface="+mn-ea"/>
                <a:cs typeface="+mn-cs"/>
              </a:rPr>
              <a:t>calcularTotal</a:t>
            </a:r>
            <a:r>
              <a:rPr lang="es-MX" sz="1200" kern="1200" dirty="0">
                <a:solidFill>
                  <a:schemeClr val="tx1"/>
                </a:solidFill>
                <a:latin typeface="+mn-lt"/>
                <a:ea typeface="+mn-ea"/>
                <a:cs typeface="+mn-cs"/>
              </a:rPr>
              <a:t>()</a:t>
            </a:r>
            <a:r>
              <a:rPr lang="es-MX" dirty="0"/>
              <a:t>.</a:t>
            </a:r>
          </a:p>
          <a:p>
            <a:r>
              <a:rPr lang="es-MX" b="1" dirty="0"/>
              <a:t>Nombres descriptivos:</a:t>
            </a:r>
            <a:r>
              <a:rPr lang="es-MX" dirty="0"/>
              <a:t> Deben indicar claramente la acción que realizan y el valor que retornan.</a:t>
            </a:r>
          </a:p>
          <a:p>
            <a:endParaRPr lang="es-MX" dirty="0"/>
          </a:p>
          <a:p>
            <a:r>
              <a:rPr lang="es-MX" b="1" dirty="0"/>
              <a:t>¿Por qué son importantes?</a:t>
            </a:r>
          </a:p>
          <a:p>
            <a:r>
              <a:rPr lang="es-MX" dirty="0"/>
              <a:t>Permiten obtener información procesada o calculada dentro de la clase.</a:t>
            </a:r>
          </a:p>
          <a:p>
            <a:r>
              <a:rPr lang="es-MX" dirty="0"/>
              <a:t>Son esenciales para implementar lógica que devuelva resultados útiles para otras operaciones.</a:t>
            </a:r>
          </a:p>
          <a:p>
            <a:endParaRPr lang="es-MX" dirty="0"/>
          </a:p>
          <a:p>
            <a:endParaRPr lang="es-MX" dirty="0"/>
          </a:p>
          <a:p>
            <a:endParaRPr lang="es-MX" dirty="0"/>
          </a:p>
          <a:p>
            <a:r>
              <a:rPr lang="es-MX" b="1" dirty="0" err="1"/>
              <a:t>Ejemlpo</a:t>
            </a:r>
            <a:r>
              <a:rPr lang="es-MX" b="1" dirty="0"/>
              <a:t> con </a:t>
            </a:r>
            <a:r>
              <a:rPr lang="es-MX" b="1" dirty="0" err="1"/>
              <a:t>Metodo</a:t>
            </a:r>
            <a:r>
              <a:rPr lang="es-MX" b="1" dirty="0"/>
              <a:t> VOID y de tipo INT</a:t>
            </a:r>
          </a:p>
          <a:p>
            <a:pPr marL="0" marR="0" lvl="0" indent="0" algn="l" defTabSz="914400" rtl="0" eaLnBrk="1" fontAlgn="auto" latinLnBrk="0" hangingPunct="1">
              <a:lnSpc>
                <a:spcPct val="100000"/>
              </a:lnSpc>
              <a:spcBef>
                <a:spcPts val="0"/>
              </a:spcBef>
              <a:spcAft>
                <a:spcPts val="0"/>
              </a:spcAft>
              <a:buClrTx/>
              <a:buSzTx/>
              <a:buFontTx/>
              <a:buNone/>
              <a:tabLst/>
              <a:defRPr/>
            </a:pPr>
            <a:br>
              <a:rPr lang="es-CO" sz="1200" kern="1200" dirty="0">
                <a:solidFill>
                  <a:schemeClr val="tx1"/>
                </a:solidFill>
                <a:effectLst/>
                <a:latin typeface="+mn-lt"/>
                <a:ea typeface="+mn-ea"/>
                <a:cs typeface="+mn-cs"/>
              </a:rPr>
            </a:b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class</a:t>
            </a:r>
            <a:r>
              <a:rPr lang="es-CO" sz="1200" kern="1200" dirty="0">
                <a:solidFill>
                  <a:schemeClr val="tx1"/>
                </a:solidFill>
                <a:effectLst/>
                <a:latin typeface="+mn-lt"/>
                <a:ea typeface="+mn-ea"/>
                <a:cs typeface="+mn-cs"/>
              </a:rPr>
              <a:t> Carro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private</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String</a:t>
            </a:r>
            <a:r>
              <a:rPr lang="es-CO" sz="1200" kern="1200" dirty="0">
                <a:solidFill>
                  <a:schemeClr val="tx1"/>
                </a:solidFill>
                <a:effectLst/>
                <a:latin typeface="+mn-lt"/>
                <a:ea typeface="+mn-ea"/>
                <a:cs typeface="+mn-cs"/>
              </a:rPr>
              <a:t> marca;</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private</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velocidad;</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Constructor</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Carro(</a:t>
            </a:r>
            <a:r>
              <a:rPr lang="es-CO" sz="1200" kern="1200" dirty="0" err="1">
                <a:solidFill>
                  <a:schemeClr val="tx1"/>
                </a:solidFill>
                <a:effectLst/>
                <a:latin typeface="+mn-lt"/>
                <a:ea typeface="+mn-ea"/>
                <a:cs typeface="+mn-cs"/>
              </a:rPr>
              <a:t>String</a:t>
            </a:r>
            <a:r>
              <a:rPr lang="es-CO" sz="1200" kern="1200" dirty="0">
                <a:solidFill>
                  <a:schemeClr val="tx1"/>
                </a:solidFill>
                <a:effectLst/>
                <a:latin typeface="+mn-lt"/>
                <a:ea typeface="+mn-ea"/>
                <a:cs typeface="+mn-cs"/>
              </a:rPr>
              <a:t> marca)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this.marca</a:t>
            </a:r>
            <a:r>
              <a:rPr lang="es-CO" sz="1200" kern="1200" dirty="0">
                <a:solidFill>
                  <a:schemeClr val="tx1"/>
                </a:solidFill>
                <a:effectLst/>
                <a:latin typeface="+mn-lt"/>
                <a:ea typeface="+mn-ea"/>
                <a:cs typeface="+mn-cs"/>
              </a:rPr>
              <a:t> = marca;</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this.velocidad</a:t>
            </a:r>
            <a:r>
              <a:rPr lang="es-CO" sz="1200" kern="1200" dirty="0">
                <a:solidFill>
                  <a:schemeClr val="tx1"/>
                </a:solidFill>
                <a:effectLst/>
                <a:latin typeface="+mn-lt"/>
                <a:ea typeface="+mn-ea"/>
                <a:cs typeface="+mn-cs"/>
              </a:rPr>
              <a:t> = 0;</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Método </a:t>
            </a:r>
            <a:r>
              <a:rPr lang="es-CO" sz="1200" i="1" kern="1200" dirty="0" err="1">
                <a:solidFill>
                  <a:schemeClr val="tx1"/>
                </a:solidFill>
                <a:effectLst/>
                <a:latin typeface="+mn-lt"/>
                <a:ea typeface="+mn-ea"/>
                <a:cs typeface="+mn-cs"/>
              </a:rPr>
              <a:t>void</a:t>
            </a:r>
            <a:r>
              <a:rPr lang="es-CO" sz="1200" i="1" kern="1200" dirty="0">
                <a:solidFill>
                  <a:schemeClr val="tx1"/>
                </a:solidFill>
                <a:effectLst/>
                <a:latin typeface="+mn-lt"/>
                <a:ea typeface="+mn-ea"/>
                <a:cs typeface="+mn-cs"/>
              </a:rPr>
              <a:t>: realiza una acción sin retornar valor</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void</a:t>
            </a:r>
            <a:r>
              <a:rPr lang="es-CO" sz="1200" kern="1200" dirty="0">
                <a:solidFill>
                  <a:schemeClr val="tx1"/>
                </a:solidFill>
                <a:effectLst/>
                <a:latin typeface="+mn-lt"/>
                <a:ea typeface="+mn-ea"/>
                <a:cs typeface="+mn-cs"/>
              </a:rPr>
              <a:t> acelerar(</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incremento)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velocidad += incremento;</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.println</a:t>
            </a:r>
            <a:r>
              <a:rPr lang="es-CO" sz="1200" kern="1200" dirty="0">
                <a:solidFill>
                  <a:schemeClr val="tx1"/>
                </a:solidFill>
                <a:effectLst/>
                <a:latin typeface="+mn-lt"/>
                <a:ea typeface="+mn-ea"/>
                <a:cs typeface="+mn-cs"/>
              </a:rPr>
              <a:t>("El carro " + marca + " aceleró a " + velocidad + " km/h");</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Método de tipo: retorna un valor (</a:t>
            </a:r>
            <a:r>
              <a:rPr lang="es-CO" sz="1200" i="1" kern="1200" dirty="0" err="1">
                <a:solidFill>
                  <a:schemeClr val="tx1"/>
                </a:solidFill>
                <a:effectLst/>
                <a:latin typeface="+mn-lt"/>
                <a:ea typeface="+mn-ea"/>
                <a:cs typeface="+mn-cs"/>
              </a:rPr>
              <a:t>int</a:t>
            </a:r>
            <a:r>
              <a:rPr lang="es-CO" sz="1200" i="1" kern="1200" dirty="0">
                <a:solidFill>
                  <a:schemeClr val="tx1"/>
                </a:solidFill>
                <a:effectLst/>
                <a:latin typeface="+mn-lt"/>
                <a:ea typeface="+mn-ea"/>
                <a:cs typeface="+mn-cs"/>
              </a:rPr>
              <a:t>)</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obtenerVelocidad</a:t>
            </a: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return</a:t>
            </a:r>
            <a:r>
              <a:rPr lang="es-CO" sz="1200" kern="1200" dirty="0">
                <a:solidFill>
                  <a:schemeClr val="tx1"/>
                </a:solidFill>
                <a:effectLst/>
                <a:latin typeface="+mn-lt"/>
                <a:ea typeface="+mn-ea"/>
                <a:cs typeface="+mn-cs"/>
              </a:rPr>
              <a:t> velocidad;</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static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void</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main</a:t>
            </a:r>
            <a:r>
              <a:rPr lang="es-CO" sz="1200" kern="1200" dirty="0">
                <a:solidFill>
                  <a:schemeClr val="tx1"/>
                </a:solidFill>
                <a:effectLst/>
                <a:latin typeface="+mn-lt"/>
                <a:ea typeface="+mn-ea"/>
                <a:cs typeface="+mn-cs"/>
              </a:rPr>
              <a:t>(</a:t>
            </a:r>
            <a:r>
              <a:rPr lang="es-CO" sz="1200" kern="1200" dirty="0" err="1">
                <a:solidFill>
                  <a:schemeClr val="tx1"/>
                </a:solidFill>
                <a:effectLst/>
                <a:latin typeface="+mn-lt"/>
                <a:ea typeface="+mn-ea"/>
                <a:cs typeface="+mn-cs"/>
              </a:rPr>
              <a:t>String</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args</a:t>
            </a: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Carro </a:t>
            </a:r>
            <a:r>
              <a:rPr lang="es-CO" sz="1200" kern="1200" dirty="0" err="1">
                <a:solidFill>
                  <a:schemeClr val="tx1"/>
                </a:solidFill>
                <a:effectLst/>
                <a:latin typeface="+mn-lt"/>
                <a:ea typeface="+mn-ea"/>
                <a:cs typeface="+mn-cs"/>
              </a:rPr>
              <a:t>miCarro</a:t>
            </a:r>
            <a:r>
              <a:rPr lang="es-CO" sz="1200" kern="1200" dirty="0">
                <a:solidFill>
                  <a:schemeClr val="tx1"/>
                </a:solidFill>
                <a:effectLst/>
                <a:latin typeface="+mn-lt"/>
                <a:ea typeface="+mn-ea"/>
                <a:cs typeface="+mn-cs"/>
              </a:rPr>
              <a:t> = new Carro("Toyota");</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miCarro.acelerar</a:t>
            </a:r>
            <a:r>
              <a:rPr lang="es-CO" sz="1200" kern="1200" dirty="0">
                <a:solidFill>
                  <a:schemeClr val="tx1"/>
                </a:solidFill>
                <a:effectLst/>
                <a:latin typeface="+mn-lt"/>
                <a:ea typeface="+mn-ea"/>
                <a:cs typeface="+mn-cs"/>
              </a:rPr>
              <a:t>(50); </a:t>
            </a:r>
            <a:r>
              <a:rPr lang="es-CO" sz="1200" i="1" kern="1200" dirty="0">
                <a:solidFill>
                  <a:schemeClr val="tx1"/>
                </a:solidFill>
                <a:effectLst/>
                <a:latin typeface="+mn-lt"/>
                <a:ea typeface="+mn-ea"/>
                <a:cs typeface="+mn-cs"/>
              </a:rPr>
              <a:t>// Método </a:t>
            </a:r>
            <a:r>
              <a:rPr lang="es-CO" sz="1200" i="1" kern="1200" dirty="0" err="1">
                <a:solidFill>
                  <a:schemeClr val="tx1"/>
                </a:solidFill>
                <a:effectLst/>
                <a:latin typeface="+mn-lt"/>
                <a:ea typeface="+mn-ea"/>
                <a:cs typeface="+mn-cs"/>
              </a:rPr>
              <a:t>void</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velocidadActual</a:t>
            </a:r>
            <a:r>
              <a:rPr lang="es-CO" sz="1200" kern="1200" dirty="0">
                <a:solidFill>
                  <a:schemeClr val="tx1"/>
                </a:solidFill>
                <a:effectLst/>
                <a:latin typeface="+mn-lt"/>
                <a:ea typeface="+mn-ea"/>
                <a:cs typeface="+mn-cs"/>
              </a:rPr>
              <a:t> = </a:t>
            </a:r>
            <a:r>
              <a:rPr lang="es-CO" sz="1200" kern="1200" dirty="0" err="1">
                <a:solidFill>
                  <a:schemeClr val="tx1"/>
                </a:solidFill>
                <a:effectLst/>
                <a:latin typeface="+mn-lt"/>
                <a:ea typeface="+mn-ea"/>
                <a:cs typeface="+mn-cs"/>
              </a:rPr>
              <a:t>miCarro.obtenerVelocidad</a:t>
            </a: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Método de tipo</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.println</a:t>
            </a:r>
            <a:r>
              <a:rPr lang="es-CO" sz="1200" kern="1200" dirty="0">
                <a:solidFill>
                  <a:schemeClr val="tx1"/>
                </a:solidFill>
                <a:effectLst/>
                <a:latin typeface="+mn-lt"/>
                <a:ea typeface="+mn-ea"/>
                <a:cs typeface="+mn-cs"/>
              </a:rPr>
              <a:t>("Velocidad actual: " + </a:t>
            </a:r>
            <a:r>
              <a:rPr lang="es-CO" sz="1200" kern="1200" dirty="0" err="1">
                <a:solidFill>
                  <a:schemeClr val="tx1"/>
                </a:solidFill>
                <a:effectLst/>
                <a:latin typeface="+mn-lt"/>
                <a:ea typeface="+mn-ea"/>
                <a:cs typeface="+mn-cs"/>
              </a:rPr>
              <a:t>velocidadActual</a:t>
            </a:r>
            <a:r>
              <a:rPr lang="es-CO" sz="1200" kern="1200" dirty="0">
                <a:solidFill>
                  <a:schemeClr val="tx1"/>
                </a:solidFill>
                <a:effectLst/>
                <a:latin typeface="+mn-lt"/>
                <a:ea typeface="+mn-ea"/>
                <a:cs typeface="+mn-cs"/>
              </a:rPr>
              <a:t> + " km/h");</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endParaRPr lang="es-CO" sz="1200" kern="1200" dirty="0">
              <a:solidFill>
                <a:schemeClr val="tx1"/>
              </a:solidFill>
              <a:effectLst/>
              <a:latin typeface="+mn-lt"/>
              <a:ea typeface="+mn-ea"/>
              <a:cs typeface="+mn-cs"/>
            </a:endParaRPr>
          </a:p>
          <a:p>
            <a:endParaRPr lang="es-MX" dirty="0"/>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42</a:t>
            </a:fld>
            <a:endParaRPr lang="es-CO"/>
          </a:p>
        </p:txBody>
      </p:sp>
    </p:spTree>
    <p:extLst>
      <p:ext uri="{BB962C8B-B14F-4D97-AF65-F5344CB8AC3E}">
        <p14:creationId xmlns:p14="http://schemas.microsoft.com/office/powerpoint/2010/main" val="8998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¿Qué son los Modificadores de Acceso?</a:t>
            </a:r>
          </a:p>
          <a:p>
            <a:r>
              <a:rPr lang="es-MX" dirty="0"/>
              <a:t>Son palabras clave que controlan </a:t>
            </a:r>
            <a:r>
              <a:rPr lang="es-MX" b="1" dirty="0"/>
              <a:t>quién puede acceder</a:t>
            </a:r>
            <a:r>
              <a:rPr lang="es-MX" dirty="0"/>
              <a:t> a los atributos, métodos y constructores de una clase.</a:t>
            </a:r>
          </a:p>
          <a:p>
            <a:r>
              <a:rPr lang="es-MX" dirty="0"/>
              <a:t>Introducen el concepto de </a:t>
            </a:r>
            <a:r>
              <a:rPr lang="es-MX" b="1" dirty="0"/>
              <a:t>encapsulamiento</a:t>
            </a:r>
            <a:r>
              <a:rPr lang="es-MX" dirty="0"/>
              <a:t>, que consiste en ocultar la implementación interna y exponer solo lo necesario.</a:t>
            </a:r>
          </a:p>
          <a:p>
            <a:endParaRPr lang="es-MX" dirty="0"/>
          </a:p>
          <a:p>
            <a:r>
              <a:rPr lang="es-MX" b="1" dirty="0"/>
              <a:t>Principales Modificadores en Java</a:t>
            </a:r>
          </a:p>
          <a:p>
            <a:r>
              <a:rPr lang="es-MX" b="1" dirty="0" err="1"/>
              <a:t>public</a:t>
            </a:r>
            <a:r>
              <a:rPr lang="es-MX" dirty="0"/>
              <a:t> </a:t>
            </a:r>
          </a:p>
          <a:p>
            <a:pPr lvl="1"/>
            <a:r>
              <a:rPr lang="es-MX" dirty="0"/>
              <a:t>Accesible desde cualquier parte del programa.</a:t>
            </a:r>
          </a:p>
          <a:p>
            <a:r>
              <a:rPr lang="es-MX" b="1" dirty="0" err="1"/>
              <a:t>private</a:t>
            </a:r>
            <a:r>
              <a:rPr lang="es-MX" dirty="0"/>
              <a:t> </a:t>
            </a:r>
          </a:p>
          <a:p>
            <a:pPr lvl="1"/>
            <a:r>
              <a:rPr lang="es-MX" dirty="0"/>
              <a:t>Accesible solo dentro de la misma clase.</a:t>
            </a:r>
          </a:p>
          <a:p>
            <a:r>
              <a:rPr lang="es-MX" b="1" dirty="0" err="1"/>
              <a:t>protected</a:t>
            </a:r>
            <a:r>
              <a:rPr lang="es-MX" dirty="0"/>
              <a:t> </a:t>
            </a:r>
          </a:p>
          <a:p>
            <a:pPr lvl="1"/>
            <a:r>
              <a:rPr lang="es-MX" dirty="0"/>
              <a:t>Accesible dentro del mismo paquete y por clases hijas (herencia).</a:t>
            </a:r>
          </a:p>
          <a:p>
            <a:r>
              <a:rPr lang="es-MX" b="1" dirty="0"/>
              <a:t>default (sin palabra clave)</a:t>
            </a:r>
            <a:r>
              <a:rPr lang="es-MX" dirty="0"/>
              <a:t> </a:t>
            </a:r>
          </a:p>
          <a:p>
            <a:pPr lvl="1"/>
            <a:r>
              <a:rPr lang="es-MX" dirty="0"/>
              <a:t>Accesible solo dentro del mismo paquete.</a:t>
            </a:r>
          </a:p>
          <a:p>
            <a:endParaRPr lang="es-MX" dirty="0"/>
          </a:p>
          <a:p>
            <a:r>
              <a:rPr lang="es-MX" b="1" dirty="0"/>
              <a:t>¿Por qué son importantes?</a:t>
            </a:r>
          </a:p>
          <a:p>
            <a:r>
              <a:rPr lang="es-MX" b="1" dirty="0"/>
              <a:t>Controlan el acceso a los datos</a:t>
            </a:r>
            <a:r>
              <a:rPr lang="es-MX" dirty="0"/>
              <a:t> que conforman un objeto.</a:t>
            </a:r>
          </a:p>
          <a:p>
            <a:r>
              <a:rPr lang="es-MX" b="1" dirty="0"/>
              <a:t>Aumentan la seguridad</a:t>
            </a:r>
            <a:r>
              <a:rPr lang="es-MX" dirty="0"/>
              <a:t>, evitando que atributos sean modificados incorrectamente.</a:t>
            </a:r>
          </a:p>
          <a:p>
            <a:r>
              <a:rPr lang="es-MX" b="1" dirty="0"/>
              <a:t>Obligan a seguir reglas específicas</a:t>
            </a:r>
            <a:r>
              <a:rPr lang="es-MX" dirty="0"/>
              <a:t> para acceder a la información.</a:t>
            </a:r>
          </a:p>
          <a:p>
            <a:r>
              <a:rPr lang="es-MX" b="1" dirty="0"/>
              <a:t>Fomentan el uso de métodos </a:t>
            </a:r>
            <a:r>
              <a:rPr lang="es-MX" b="1" dirty="0" err="1"/>
              <a:t>Get</a:t>
            </a:r>
            <a:r>
              <a:rPr lang="es-MX" b="1" dirty="0"/>
              <a:t> y Set</a:t>
            </a:r>
            <a:r>
              <a:rPr lang="es-MX" dirty="0"/>
              <a:t> para manipular atributos privados.</a:t>
            </a:r>
          </a:p>
          <a:p>
            <a:endParaRPr lang="es-MX" dirty="0"/>
          </a:p>
          <a:p>
            <a:r>
              <a:rPr lang="es-MX" b="1" dirty="0"/>
              <a:t>Buenas prácticas</a:t>
            </a:r>
          </a:p>
          <a:p>
            <a:r>
              <a:rPr lang="es-MX" dirty="0"/>
              <a:t>Los atributos deben ser </a:t>
            </a:r>
            <a:r>
              <a:rPr lang="es-MX" b="1" dirty="0"/>
              <a:t>privados</a:t>
            </a:r>
            <a:r>
              <a:rPr lang="es-MX" dirty="0"/>
              <a:t> para proteger la integridad del objeto.</a:t>
            </a:r>
          </a:p>
          <a:p>
            <a:r>
              <a:rPr lang="es-MX" dirty="0"/>
              <a:t>Cada atributo debe tener sus propios </a:t>
            </a:r>
            <a:r>
              <a:rPr lang="es-MX" b="1" dirty="0"/>
              <a:t>métodos </a:t>
            </a:r>
            <a:r>
              <a:rPr lang="es-MX" b="1" dirty="0" err="1"/>
              <a:t>getter</a:t>
            </a:r>
            <a:r>
              <a:rPr lang="es-MX" b="1" dirty="0"/>
              <a:t> y setter</a:t>
            </a:r>
            <a:r>
              <a:rPr lang="es-MX" dirty="0"/>
              <a:t> para acceso controlado.</a:t>
            </a:r>
          </a:p>
          <a:p>
            <a:r>
              <a:rPr lang="es-MX" dirty="0"/>
              <a:t>Usar modificadores adecuados en métodos y constructores según el diseño del sistema.</a:t>
            </a:r>
          </a:p>
          <a:p>
            <a:endParaRPr lang="es-CO" dirty="0"/>
          </a:p>
          <a:p>
            <a:r>
              <a:rPr lang="es-CO" dirty="0"/>
              <a:t>Ejercicio de </a:t>
            </a:r>
            <a:r>
              <a:rPr lang="es-CO" b="1" dirty="0"/>
              <a:t>MODIFICADORES_ACCESO</a:t>
            </a:r>
            <a:r>
              <a:rPr lang="es-CO" dirty="0"/>
              <a:t> proyecto</a:t>
            </a:r>
          </a:p>
        </p:txBody>
      </p:sp>
      <p:sp>
        <p:nvSpPr>
          <p:cNvPr id="4" name="Marcador de número de diapositiva 3"/>
          <p:cNvSpPr>
            <a:spLocks noGrp="1"/>
          </p:cNvSpPr>
          <p:nvPr>
            <p:ph type="sldNum" sz="quarter" idx="5"/>
          </p:nvPr>
        </p:nvSpPr>
        <p:spPr/>
        <p:txBody>
          <a:bodyPr/>
          <a:lstStyle/>
          <a:p>
            <a:fld id="{A893155E-0F79-47C6-BD9E-9E52FBA4E0C3}" type="slidenum">
              <a:rPr lang="es-CO" smtClean="0"/>
              <a:t>43</a:t>
            </a:fld>
            <a:endParaRPr lang="es-CO"/>
          </a:p>
        </p:txBody>
      </p:sp>
    </p:spTree>
    <p:extLst>
      <p:ext uri="{BB962C8B-B14F-4D97-AF65-F5344CB8AC3E}">
        <p14:creationId xmlns:p14="http://schemas.microsoft.com/office/powerpoint/2010/main" val="1039726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Modificadores de Acceso – Tipos y Uso</a:t>
            </a:r>
          </a:p>
          <a:p>
            <a:r>
              <a:rPr lang="es-MX" dirty="0"/>
              <a:t>Los modificadores de acceso controlan </a:t>
            </a:r>
            <a:r>
              <a:rPr lang="es-MX" b="1" dirty="0"/>
              <a:t>quién puede acceder</a:t>
            </a:r>
            <a:r>
              <a:rPr lang="es-MX" dirty="0"/>
              <a:t> a los atributos, métodos y constructores de una clase, aplicando el principio de </a:t>
            </a:r>
            <a:r>
              <a:rPr lang="es-MX" b="1" dirty="0"/>
              <a:t>encapsulamiento</a:t>
            </a:r>
            <a:r>
              <a:rPr lang="es-MX" dirty="0"/>
              <a:t>.</a:t>
            </a:r>
          </a:p>
          <a:p>
            <a:r>
              <a:rPr lang="es-MX" b="1" dirty="0"/>
              <a:t>Tipos principales:</a:t>
            </a:r>
          </a:p>
          <a:p>
            <a:r>
              <a:rPr lang="es-MX" b="1" dirty="0" err="1"/>
              <a:t>private</a:t>
            </a:r>
            <a:endParaRPr lang="es-MX" dirty="0"/>
          </a:p>
          <a:p>
            <a:pPr lvl="1"/>
            <a:r>
              <a:rPr lang="es-MX" dirty="0"/>
              <a:t>Es el más restrictivo.</a:t>
            </a:r>
          </a:p>
          <a:p>
            <a:pPr lvl="1"/>
            <a:r>
              <a:rPr lang="es-MX" dirty="0"/>
              <a:t>Solo permite el acceso </a:t>
            </a:r>
            <a:r>
              <a:rPr lang="es-MX" b="1" dirty="0"/>
              <a:t>dentro de la misma clase</a:t>
            </a:r>
            <a:r>
              <a:rPr lang="es-MX" dirty="0"/>
              <a:t>.</a:t>
            </a:r>
          </a:p>
          <a:p>
            <a:pPr lvl="1"/>
            <a:r>
              <a:rPr lang="es-MX" dirty="0"/>
              <a:t>Ideal para proteger atributos y evitar modificaciones externas.</a:t>
            </a:r>
          </a:p>
          <a:p>
            <a:r>
              <a:rPr lang="es-MX" b="1" dirty="0" err="1"/>
              <a:t>protected</a:t>
            </a:r>
            <a:endParaRPr lang="es-MX" dirty="0"/>
          </a:p>
          <a:p>
            <a:pPr lvl="1"/>
            <a:r>
              <a:rPr lang="es-MX" dirty="0"/>
              <a:t>Permite acceso </a:t>
            </a:r>
            <a:r>
              <a:rPr lang="es-MX" b="1" dirty="0"/>
              <a:t>dentro del mismo paquete</a:t>
            </a:r>
            <a:r>
              <a:rPr lang="es-MX" dirty="0"/>
              <a:t> y </a:t>
            </a:r>
            <a:r>
              <a:rPr lang="es-MX" b="1" dirty="0"/>
              <a:t>desde clases hijas</a:t>
            </a:r>
            <a:r>
              <a:rPr lang="es-MX" dirty="0"/>
              <a:t> (herencia), incluso si están en otro paquete.</a:t>
            </a:r>
          </a:p>
          <a:p>
            <a:pPr lvl="1"/>
            <a:r>
              <a:rPr lang="es-MX" dirty="0"/>
              <a:t>Útil para compartir datos con subclases sin hacerlo completamente público.</a:t>
            </a:r>
          </a:p>
          <a:p>
            <a:r>
              <a:rPr lang="es-MX" b="1" dirty="0" err="1"/>
              <a:t>public</a:t>
            </a:r>
            <a:endParaRPr lang="es-MX" dirty="0"/>
          </a:p>
          <a:p>
            <a:pPr lvl="1"/>
            <a:r>
              <a:rPr lang="es-MX" dirty="0"/>
              <a:t>Es el más abierto.</a:t>
            </a:r>
          </a:p>
          <a:p>
            <a:pPr lvl="1"/>
            <a:r>
              <a:rPr lang="es-MX" dirty="0"/>
              <a:t>Permite acceso </a:t>
            </a:r>
            <a:r>
              <a:rPr lang="es-MX" b="1" dirty="0"/>
              <a:t>desde cualquier clase</a:t>
            </a:r>
            <a:r>
              <a:rPr lang="es-MX" dirty="0"/>
              <a:t>, sin importar el paquete.</a:t>
            </a:r>
          </a:p>
          <a:p>
            <a:pPr lvl="1"/>
            <a:r>
              <a:rPr lang="es-MX" dirty="0"/>
              <a:t>Se usa para métodos que deben ser accesibles globalmente.</a:t>
            </a:r>
          </a:p>
          <a:p>
            <a:r>
              <a:rPr lang="es-MX" b="1" dirty="0"/>
              <a:t>default (sin palabra clave)</a:t>
            </a:r>
            <a:endParaRPr lang="es-MX" dirty="0"/>
          </a:p>
          <a:p>
            <a:pPr lvl="1"/>
            <a:r>
              <a:rPr lang="es-MX" dirty="0"/>
              <a:t>Si no se especifica modificador, se aplica el acceso por defecto.</a:t>
            </a:r>
          </a:p>
          <a:p>
            <a:pPr lvl="1"/>
            <a:r>
              <a:rPr lang="es-MX" dirty="0"/>
              <a:t>Permite acceso </a:t>
            </a:r>
            <a:r>
              <a:rPr lang="es-MX" b="1" dirty="0"/>
              <a:t>solo dentro del mismo paquete</a:t>
            </a:r>
            <a:r>
              <a:rPr lang="es-MX" dirty="0"/>
              <a:t>.</a:t>
            </a:r>
          </a:p>
          <a:p>
            <a:pPr lvl="1"/>
            <a:r>
              <a:rPr lang="es-MX" dirty="0"/>
              <a:t>Útil para agrupar clases relacionadas.</a:t>
            </a:r>
          </a:p>
          <a:p>
            <a:br>
              <a:rPr lang="es-MX" dirty="0"/>
            </a:br>
            <a:endParaRPr lang="es-MX" dirty="0"/>
          </a:p>
          <a:p>
            <a:r>
              <a:rPr lang="es-MX" b="1" dirty="0"/>
              <a:t>Tabla de visibilidad (resumen):</a:t>
            </a:r>
          </a:p>
          <a:p>
            <a:r>
              <a:rPr lang="es-MX" b="1" dirty="0"/>
              <a:t>Desde la misma clase:</a:t>
            </a:r>
            <a:r>
              <a:rPr lang="es-MX" dirty="0"/>
              <a:t> Todos (</a:t>
            </a:r>
            <a:r>
              <a:rPr lang="es-MX" dirty="0" err="1"/>
              <a:t>public</a:t>
            </a:r>
            <a:r>
              <a:rPr lang="es-MX" dirty="0"/>
              <a:t>, </a:t>
            </a:r>
            <a:r>
              <a:rPr lang="es-MX" dirty="0" err="1"/>
              <a:t>private</a:t>
            </a:r>
            <a:r>
              <a:rPr lang="es-MX" dirty="0"/>
              <a:t>, </a:t>
            </a:r>
            <a:r>
              <a:rPr lang="es-MX" dirty="0" err="1"/>
              <a:t>protected</a:t>
            </a:r>
            <a:r>
              <a:rPr lang="es-MX" dirty="0"/>
              <a:t>, default) son accesibles.</a:t>
            </a:r>
          </a:p>
          <a:p>
            <a:r>
              <a:rPr lang="es-MX" b="1" dirty="0"/>
              <a:t>Desde el mismo paquete:</a:t>
            </a:r>
            <a:r>
              <a:rPr lang="es-MX" dirty="0"/>
              <a:t> </a:t>
            </a:r>
            <a:r>
              <a:rPr lang="es-MX" dirty="0" err="1"/>
              <a:t>public</a:t>
            </a:r>
            <a:r>
              <a:rPr lang="es-MX" dirty="0"/>
              <a:t>, </a:t>
            </a:r>
            <a:r>
              <a:rPr lang="es-MX" dirty="0" err="1"/>
              <a:t>protected</a:t>
            </a:r>
            <a:r>
              <a:rPr lang="es-MX" dirty="0"/>
              <a:t> y default son accesibles; </a:t>
            </a:r>
            <a:r>
              <a:rPr lang="es-MX" dirty="0" err="1"/>
              <a:t>private</a:t>
            </a:r>
            <a:r>
              <a:rPr lang="es-MX" dirty="0"/>
              <a:t> no.</a:t>
            </a:r>
          </a:p>
          <a:p>
            <a:r>
              <a:rPr lang="es-MX" b="1" dirty="0"/>
              <a:t>Desde subclase en otro paquete:</a:t>
            </a:r>
            <a:r>
              <a:rPr lang="es-MX" dirty="0"/>
              <a:t> </a:t>
            </a:r>
            <a:r>
              <a:rPr lang="es-MX" dirty="0" err="1"/>
              <a:t>public</a:t>
            </a:r>
            <a:r>
              <a:rPr lang="es-MX" dirty="0"/>
              <a:t> y </a:t>
            </a:r>
            <a:r>
              <a:rPr lang="es-MX" dirty="0" err="1"/>
              <a:t>protected</a:t>
            </a:r>
            <a:r>
              <a:rPr lang="es-MX" dirty="0"/>
              <a:t> son accesibles; </a:t>
            </a:r>
            <a:r>
              <a:rPr lang="es-MX" dirty="0" err="1"/>
              <a:t>private</a:t>
            </a:r>
            <a:r>
              <a:rPr lang="es-MX" dirty="0"/>
              <a:t> y default no.</a:t>
            </a:r>
          </a:p>
          <a:p>
            <a:r>
              <a:rPr lang="es-MX" b="1" dirty="0"/>
              <a:t>Desde cualquier clase externa:</a:t>
            </a:r>
            <a:r>
              <a:rPr lang="es-MX" dirty="0"/>
              <a:t> Solo </a:t>
            </a:r>
            <a:r>
              <a:rPr lang="es-MX" dirty="0" err="1"/>
              <a:t>public</a:t>
            </a:r>
            <a:r>
              <a:rPr lang="es-MX" dirty="0"/>
              <a:t> es accesible.</a:t>
            </a:r>
          </a:p>
          <a:p>
            <a:br>
              <a:rPr lang="es-MX" dirty="0"/>
            </a:br>
            <a:endParaRPr lang="es-MX" dirty="0"/>
          </a:p>
          <a:p>
            <a:r>
              <a:rPr lang="es-MX" b="1" dirty="0"/>
              <a:t>Importancia</a:t>
            </a:r>
          </a:p>
          <a:p>
            <a:r>
              <a:rPr lang="es-MX" dirty="0"/>
              <a:t>Garantizan </a:t>
            </a:r>
            <a:r>
              <a:rPr lang="es-MX" b="1" dirty="0"/>
              <a:t>seguridad y control</a:t>
            </a:r>
            <a:r>
              <a:rPr lang="es-MX" dirty="0"/>
              <a:t> sobre los datos.</a:t>
            </a:r>
          </a:p>
          <a:p>
            <a:r>
              <a:rPr lang="es-MX" dirty="0"/>
              <a:t>Evitan modificaciones indebidas.</a:t>
            </a:r>
          </a:p>
          <a:p>
            <a:r>
              <a:rPr lang="es-MX" dirty="0"/>
              <a:t>Fomentan el uso de </a:t>
            </a:r>
            <a:r>
              <a:rPr lang="es-MX" b="1" dirty="0" err="1"/>
              <a:t>getters</a:t>
            </a:r>
            <a:r>
              <a:rPr lang="es-MX" b="1" dirty="0"/>
              <a:t> y </a:t>
            </a:r>
            <a:r>
              <a:rPr lang="es-MX" b="1" dirty="0" err="1"/>
              <a:t>setters</a:t>
            </a:r>
            <a:r>
              <a:rPr lang="es-MX" dirty="0"/>
              <a:t> para atributos privados.</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44</a:t>
            </a:fld>
            <a:endParaRPr lang="es-CO"/>
          </a:p>
        </p:txBody>
      </p:sp>
    </p:spTree>
    <p:extLst>
      <p:ext uri="{BB962C8B-B14F-4D97-AF65-F5344CB8AC3E}">
        <p14:creationId xmlns:p14="http://schemas.microsoft.com/office/powerpoint/2010/main" val="4247278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Ejercicio  de la carpeta </a:t>
            </a:r>
            <a:r>
              <a:rPr lang="es-MX" b="1" dirty="0"/>
              <a:t>SOBRECARGA</a:t>
            </a:r>
            <a:r>
              <a:rPr lang="es-MX" dirty="0"/>
              <a:t> del proyecto</a:t>
            </a:r>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45</a:t>
            </a:fld>
            <a:endParaRPr lang="es-CO"/>
          </a:p>
        </p:txBody>
      </p:sp>
    </p:spTree>
    <p:extLst>
      <p:ext uri="{BB962C8B-B14F-4D97-AF65-F5344CB8AC3E}">
        <p14:creationId xmlns:p14="http://schemas.microsoft.com/office/powerpoint/2010/main" val="225099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La herencia es uno de los pilares fundamentales de la Programación Orientada a Objetos (POO). ¿Qué significa esto? Básicamente, nos permite crear nuevas clases a partir de clases ya existentes, reutilizando código y evitando duplicación. En Java, esto se logra con la palabra clave </a:t>
            </a:r>
            <a:r>
              <a:rPr lang="es-MX" sz="1200" b="1" kern="1200" dirty="0" err="1">
                <a:solidFill>
                  <a:schemeClr val="tx1"/>
                </a:solidFill>
                <a:latin typeface="+mn-lt"/>
                <a:ea typeface="+mn-ea"/>
                <a:cs typeface="+mn-cs"/>
              </a:rPr>
              <a:t>extends</a:t>
            </a:r>
            <a:r>
              <a:rPr lang="es-MX" b="1" dirty="0"/>
              <a:t>.</a:t>
            </a:r>
            <a:endParaRPr lang="es-MX" dirty="0"/>
          </a:p>
          <a:p>
            <a:endParaRPr lang="es-MX" dirty="0"/>
          </a:p>
          <a:p>
            <a:r>
              <a:rPr lang="es-MX" dirty="0"/>
              <a:t>Por ejemplo, si tenemos una clase </a:t>
            </a:r>
            <a:r>
              <a:rPr lang="es-MX" sz="1200" kern="1200" dirty="0">
                <a:solidFill>
                  <a:schemeClr val="tx1"/>
                </a:solidFill>
                <a:latin typeface="+mn-lt"/>
                <a:ea typeface="+mn-ea"/>
                <a:cs typeface="+mn-cs"/>
              </a:rPr>
              <a:t>Animal</a:t>
            </a:r>
            <a:r>
              <a:rPr lang="es-MX" dirty="0"/>
              <a:t> con métodos comunes como </a:t>
            </a:r>
            <a:r>
              <a:rPr lang="es-MX" sz="1200" kern="1200" dirty="0">
                <a:solidFill>
                  <a:schemeClr val="tx1"/>
                </a:solidFill>
                <a:latin typeface="+mn-lt"/>
                <a:ea typeface="+mn-ea"/>
                <a:cs typeface="+mn-cs"/>
              </a:rPr>
              <a:t>comer()</a:t>
            </a:r>
            <a:r>
              <a:rPr lang="es-MX" dirty="0"/>
              <a:t>, podemos crear una clase </a:t>
            </a:r>
            <a:r>
              <a:rPr lang="es-MX" sz="1200" kern="1200" dirty="0">
                <a:solidFill>
                  <a:schemeClr val="tx1"/>
                </a:solidFill>
                <a:latin typeface="+mn-lt"/>
                <a:ea typeface="+mn-ea"/>
                <a:cs typeface="+mn-cs"/>
              </a:rPr>
              <a:t>Perro</a:t>
            </a:r>
            <a:r>
              <a:rPr lang="es-MX" dirty="0"/>
              <a:t> que herede de </a:t>
            </a:r>
            <a:r>
              <a:rPr lang="es-MX" sz="1200" kern="1200" dirty="0">
                <a:solidFill>
                  <a:schemeClr val="tx1"/>
                </a:solidFill>
                <a:latin typeface="+mn-lt"/>
                <a:ea typeface="+mn-ea"/>
                <a:cs typeface="+mn-cs"/>
              </a:rPr>
              <a:t>Animal</a:t>
            </a:r>
            <a:r>
              <a:rPr lang="es-MX" dirty="0"/>
              <a:t> y agregue su propio comportamiento, como </a:t>
            </a:r>
            <a:r>
              <a:rPr lang="es-MX" sz="1200" kern="1200" dirty="0">
                <a:solidFill>
                  <a:schemeClr val="tx1"/>
                </a:solidFill>
                <a:latin typeface="+mn-lt"/>
                <a:ea typeface="+mn-ea"/>
                <a:cs typeface="+mn-cs"/>
              </a:rPr>
              <a:t>ladrar()</a:t>
            </a:r>
            <a:r>
              <a:rPr lang="es-MX" dirty="0"/>
              <a:t>. De esta manera, no tenemos que volver a escribir el método </a:t>
            </a:r>
            <a:r>
              <a:rPr lang="es-MX" sz="1200" kern="1200" dirty="0">
                <a:solidFill>
                  <a:schemeClr val="tx1"/>
                </a:solidFill>
                <a:latin typeface="+mn-lt"/>
                <a:ea typeface="+mn-ea"/>
                <a:cs typeface="+mn-cs"/>
              </a:rPr>
              <a:t>comer()</a:t>
            </a:r>
            <a:r>
              <a:rPr lang="es-MX" dirty="0"/>
              <a:t> en cada clase que represente un animal.</a:t>
            </a:r>
          </a:p>
          <a:p>
            <a:r>
              <a:rPr lang="es-MX" dirty="0"/>
              <a:t>La herencia nos da varias ventajas:</a:t>
            </a:r>
          </a:p>
          <a:p>
            <a:r>
              <a:rPr lang="es-MX" b="1" dirty="0"/>
              <a:t>Reutilización:</a:t>
            </a:r>
            <a:r>
              <a:rPr lang="es-MX" dirty="0"/>
              <a:t> Aprovechamos código ya probado y mantenido.</a:t>
            </a:r>
          </a:p>
          <a:p>
            <a:r>
              <a:rPr lang="es-MX" b="1" dirty="0"/>
              <a:t>Organización:</a:t>
            </a:r>
            <a:r>
              <a:rPr lang="es-MX" dirty="0"/>
              <a:t> Podemos estructurar nuestro sistema en jerarquías lógicas.</a:t>
            </a:r>
          </a:p>
          <a:p>
            <a:r>
              <a:rPr lang="es-MX" b="1" dirty="0"/>
              <a:t>Extensibilidad:</a:t>
            </a:r>
            <a:r>
              <a:rPr lang="es-MX" dirty="0"/>
              <a:t> Es fácil agregar nuevas funcionalidades sin modificar lo que ya existe.</a:t>
            </a:r>
          </a:p>
          <a:p>
            <a:endParaRPr lang="es-MX" dirty="0"/>
          </a:p>
          <a:p>
            <a:r>
              <a:rPr lang="es-MX" dirty="0"/>
              <a:t>Sin embargo, es importante usarla con criterio. La herencia debe representar una relación </a:t>
            </a:r>
            <a:r>
              <a:rPr lang="es-MX" b="1" dirty="0"/>
              <a:t>“es un”</a:t>
            </a:r>
            <a:r>
              <a:rPr lang="es-MX" dirty="0"/>
              <a:t> (IS-A). Por ejemplo, un perro </a:t>
            </a:r>
            <a:r>
              <a:rPr lang="es-MX" b="1" dirty="0"/>
              <a:t>es un</a:t>
            </a:r>
            <a:r>
              <a:rPr lang="es-MX" dirty="0"/>
              <a:t> animal, pero un coche no </a:t>
            </a:r>
            <a:r>
              <a:rPr lang="es-MX" b="1" dirty="0"/>
              <a:t>es un</a:t>
            </a:r>
            <a:r>
              <a:rPr lang="es-MX" dirty="0"/>
              <a:t> animal, así que no tendría sentido heredar en ese caso. Además, abusar de la herencia puede generar acoplamiento fuerte, por eso muchas veces se recomienda preferir </a:t>
            </a:r>
            <a:r>
              <a:rPr lang="es-MX" b="1" dirty="0"/>
              <a:t>composición sobre herencia</a:t>
            </a:r>
            <a:r>
              <a:rPr lang="es-MX" dirty="0"/>
              <a:t>.</a:t>
            </a:r>
          </a:p>
          <a:p>
            <a:r>
              <a:rPr lang="es-MX" dirty="0"/>
              <a:t>Finalmente, la herencia se complementa con el </a:t>
            </a:r>
            <a:r>
              <a:rPr lang="es-MX" b="1" dirty="0"/>
              <a:t>polimorfismo</a:t>
            </a:r>
            <a:r>
              <a:rPr lang="es-MX" dirty="0"/>
              <a:t>, que nos permite tratar objetos de diferentes clases como si fueran de una misma clase base, lo que hace que nuestro código sea más flexible y escalable.</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46</a:t>
            </a:fld>
            <a:endParaRPr lang="es-CO"/>
          </a:p>
        </p:txBody>
      </p:sp>
    </p:spTree>
    <p:extLst>
      <p:ext uri="{BB962C8B-B14F-4D97-AF65-F5344CB8AC3E}">
        <p14:creationId xmlns:p14="http://schemas.microsoft.com/office/powerpoint/2010/main" val="10109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polimorfismo es una característica de la Programación Orientada a Objetos que permite que un mismo método se comporte de manera diferente según el objeto que lo utilice. Esto se logra mediante la </a:t>
            </a:r>
            <a:r>
              <a:rPr lang="es-MX" b="1" dirty="0"/>
              <a:t>sobreescritura de métodos</a:t>
            </a:r>
            <a:r>
              <a:rPr lang="es-MX" dirty="0"/>
              <a:t>, que ocurre cuando una clase hija redefine un método que ya existe en la clase padre.</a:t>
            </a:r>
          </a:p>
          <a:p>
            <a:r>
              <a:rPr lang="es-MX" b="1" dirty="0"/>
              <a:t>¿Por qué es útil?</a:t>
            </a:r>
            <a:br>
              <a:rPr lang="es-MX" dirty="0"/>
            </a:br>
            <a:r>
              <a:rPr lang="es-MX" dirty="0"/>
              <a:t>Porque nos permite trabajar con objetos distintos de forma flexible, sin tener que escribir código específico para cada tipo.</a:t>
            </a:r>
            <a:br>
              <a:rPr lang="es-MX" dirty="0"/>
            </a:br>
            <a:r>
              <a:rPr lang="es-MX" dirty="0"/>
              <a:t>Por ejemplo, podemos tener una lista de animales y llamar al método </a:t>
            </a:r>
            <a:r>
              <a:rPr lang="es-MX" sz="1200" kern="1200" dirty="0" err="1">
                <a:solidFill>
                  <a:schemeClr val="tx1"/>
                </a:solidFill>
                <a:latin typeface="+mn-lt"/>
                <a:ea typeface="+mn-ea"/>
                <a:cs typeface="+mn-cs"/>
              </a:rPr>
              <a:t>hacerSonido</a:t>
            </a:r>
            <a:r>
              <a:rPr lang="es-MX" sz="1200" kern="1200" dirty="0">
                <a:solidFill>
                  <a:schemeClr val="tx1"/>
                </a:solidFill>
                <a:latin typeface="+mn-lt"/>
                <a:ea typeface="+mn-ea"/>
                <a:cs typeface="+mn-cs"/>
              </a:rPr>
              <a:t>()</a:t>
            </a:r>
            <a:r>
              <a:rPr lang="es-MX" dirty="0"/>
              <a:t> sin preocuparnos si es un perro, un gato o un pájaro: cada uno responderá según su propia implementación.</a:t>
            </a:r>
          </a:p>
          <a:p>
            <a:r>
              <a:rPr lang="es-MX" b="1" dirty="0"/>
              <a:t>Regla importante:</a:t>
            </a:r>
            <a:br>
              <a:rPr lang="es-MX" dirty="0"/>
            </a:br>
            <a:r>
              <a:rPr lang="es-MX" dirty="0"/>
              <a:t>Una variable de tipo </a:t>
            </a:r>
            <a:r>
              <a:rPr lang="es-MX" b="1" dirty="0"/>
              <a:t>superclase</a:t>
            </a:r>
            <a:r>
              <a:rPr lang="es-MX" dirty="0"/>
              <a:t> (por ejemplo, </a:t>
            </a:r>
            <a:r>
              <a:rPr lang="es-MX" sz="1200" kern="1200" dirty="0">
                <a:solidFill>
                  <a:schemeClr val="tx1"/>
                </a:solidFill>
                <a:latin typeface="+mn-lt"/>
                <a:ea typeface="+mn-ea"/>
                <a:cs typeface="+mn-cs"/>
              </a:rPr>
              <a:t>Animal</a:t>
            </a:r>
            <a:r>
              <a:rPr lang="es-MX" dirty="0"/>
              <a:t>) puede almacenar objetos de cualquiera de sus subclases (</a:t>
            </a:r>
            <a:r>
              <a:rPr lang="es-MX" sz="1200" kern="1200" dirty="0">
                <a:solidFill>
                  <a:schemeClr val="tx1"/>
                </a:solidFill>
                <a:latin typeface="+mn-lt"/>
                <a:ea typeface="+mn-ea"/>
                <a:cs typeface="+mn-cs"/>
              </a:rPr>
              <a:t>Perro</a:t>
            </a:r>
            <a:r>
              <a:rPr lang="es-MX" dirty="0"/>
              <a:t>, </a:t>
            </a:r>
            <a:r>
              <a:rPr lang="es-MX" sz="1200" kern="1200" dirty="0">
                <a:solidFill>
                  <a:schemeClr val="tx1"/>
                </a:solidFill>
                <a:latin typeface="+mn-lt"/>
                <a:ea typeface="+mn-ea"/>
                <a:cs typeface="+mn-cs"/>
              </a:rPr>
              <a:t>Gato</a:t>
            </a:r>
            <a:r>
              <a:rPr lang="es-MX" dirty="0"/>
              <a:t>). Pero no ocurre al revés: no podemos asignar un </a:t>
            </a:r>
            <a:r>
              <a:rPr lang="es-MX" sz="1200" kern="1200" dirty="0">
                <a:solidFill>
                  <a:schemeClr val="tx1"/>
                </a:solidFill>
                <a:latin typeface="+mn-lt"/>
                <a:ea typeface="+mn-ea"/>
                <a:cs typeface="+mn-cs"/>
              </a:rPr>
              <a:t>Animal</a:t>
            </a:r>
            <a:r>
              <a:rPr lang="es-MX" dirty="0"/>
              <a:t> a una variable </a:t>
            </a:r>
            <a:r>
              <a:rPr lang="es-MX" sz="1200" kern="1200" dirty="0">
                <a:solidFill>
                  <a:schemeClr val="tx1"/>
                </a:solidFill>
                <a:latin typeface="+mn-lt"/>
                <a:ea typeface="+mn-ea"/>
                <a:cs typeface="+mn-cs"/>
              </a:rPr>
              <a:t>Perro</a:t>
            </a:r>
            <a:r>
              <a:rPr lang="es-MX" dirty="0"/>
              <a:t> sin conversión.</a:t>
            </a:r>
          </a:p>
          <a:p>
            <a:r>
              <a:rPr lang="es-MX" dirty="0"/>
              <a:t>En resumen:</a:t>
            </a:r>
            <a:br>
              <a:rPr lang="es-MX" dirty="0"/>
            </a:br>
            <a:r>
              <a:rPr lang="es-MX" b="1" dirty="0"/>
              <a:t>Polimorfismo = un mismo método, diferentes comportamientos según el objeto.</a:t>
            </a:r>
            <a:endParaRPr lang="es-MX" dirty="0"/>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51</a:t>
            </a:fld>
            <a:endParaRPr lang="es-CO"/>
          </a:p>
        </p:txBody>
      </p:sp>
    </p:spTree>
    <p:extLst>
      <p:ext uri="{BB962C8B-B14F-4D97-AF65-F5344CB8AC3E}">
        <p14:creationId xmlns:p14="http://schemas.microsoft.com/office/powerpoint/2010/main" val="38968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a:t>
            </a:r>
            <a:r>
              <a:rPr lang="es-MX" b="1" dirty="0"/>
              <a:t>matrices en Java</a:t>
            </a:r>
            <a:r>
              <a:rPr lang="es-MX" dirty="0"/>
              <a:t> son estructuras de datos que permiten almacenar elementos del mismo tipo en </a:t>
            </a:r>
            <a:r>
              <a:rPr lang="es-MX" b="1" dirty="0"/>
              <a:t>dos dimensiones</a:t>
            </a:r>
            <a:r>
              <a:rPr lang="es-MX" dirty="0"/>
              <a:t>, organizados en filas y columnas, como una tabla. Son una extensión de los arreglos (vectores), que son unidimensionales.</a:t>
            </a:r>
          </a:p>
          <a:p>
            <a:r>
              <a:rPr lang="es-MX" b="1" dirty="0"/>
              <a:t>Características principales</a:t>
            </a:r>
          </a:p>
          <a:p>
            <a:r>
              <a:rPr lang="es-MX" b="1" dirty="0"/>
              <a:t>1. Declaración y creación</a:t>
            </a:r>
            <a:endParaRPr lang="es-MX" dirty="0"/>
          </a:p>
          <a:p>
            <a:pPr lvl="1"/>
            <a:r>
              <a:rPr lang="es-MX" dirty="0"/>
              <a:t>Una matriz se declara indicando el tipo de dato y dos pares de corchetes</a:t>
            </a:r>
          </a:p>
          <a:p>
            <a:r>
              <a:rPr lang="es-MX" b="1" dirty="0"/>
              <a:t>2. Inicialización</a:t>
            </a:r>
            <a:endParaRPr lang="es-MX" dirty="0"/>
          </a:p>
          <a:p>
            <a:r>
              <a:rPr lang="es-MX" dirty="0"/>
              <a:t>Se puede inicializar con valores</a:t>
            </a:r>
          </a:p>
          <a:p>
            <a:r>
              <a:rPr lang="es-MX" b="1" dirty="0"/>
              <a:t>3. Acceso a elementos</a:t>
            </a:r>
            <a:endParaRPr lang="es-MX" dirty="0"/>
          </a:p>
          <a:p>
            <a:r>
              <a:rPr lang="es-MX" dirty="0"/>
              <a:t>Cada elemento se accede con dos índices (</a:t>
            </a:r>
            <a:r>
              <a:rPr lang="es-CO" dirty="0"/>
              <a:t>matriz[0][1]; // Fila 0, columna 1</a:t>
            </a:r>
            <a:r>
              <a:rPr lang="es-MX" dirty="0"/>
              <a:t>)</a:t>
            </a:r>
          </a:p>
          <a:p>
            <a:r>
              <a:rPr lang="es-CO" b="1" dirty="0"/>
              <a:t>4. Recorrido</a:t>
            </a:r>
            <a:endParaRPr lang="es-CO" dirty="0"/>
          </a:p>
          <a:p>
            <a:r>
              <a:rPr lang="es-CO" dirty="0"/>
              <a:t>Se usan bucles o ciclos anidados</a:t>
            </a:r>
          </a:p>
          <a:p>
            <a:endParaRPr lang="es-MX" dirty="0"/>
          </a:p>
          <a:p>
            <a:endParaRPr lang="es-MX" dirty="0"/>
          </a:p>
          <a:p>
            <a:pPr lvl="1"/>
            <a:endParaRPr lang="es-MX" dirty="0"/>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5</a:t>
            </a:fld>
            <a:endParaRPr lang="es-CO"/>
          </a:p>
        </p:txBody>
      </p:sp>
    </p:spTree>
    <p:extLst>
      <p:ext uri="{BB962C8B-B14F-4D97-AF65-F5344CB8AC3E}">
        <p14:creationId xmlns:p14="http://schemas.microsoft.com/office/powerpoint/2010/main" val="1231065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Ejercicio de POLIMORFISMO del proyecto</a:t>
            </a:r>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52</a:t>
            </a:fld>
            <a:endParaRPr lang="es-CO"/>
          </a:p>
        </p:txBody>
      </p:sp>
    </p:spTree>
    <p:extLst>
      <p:ext uri="{BB962C8B-B14F-4D97-AF65-F5344CB8AC3E}">
        <p14:creationId xmlns:p14="http://schemas.microsoft.com/office/powerpoint/2010/main" val="186673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CO" sz="1200" kern="1200" dirty="0">
                <a:solidFill>
                  <a:schemeClr val="tx1"/>
                </a:solidFill>
                <a:effectLst/>
                <a:latin typeface="+mn-lt"/>
                <a:ea typeface="+mn-ea"/>
                <a:cs typeface="+mn-cs"/>
              </a:rPr>
            </a:br>
            <a:r>
              <a:rPr lang="es-CO" sz="1200" kern="1200" dirty="0" err="1">
                <a:solidFill>
                  <a:schemeClr val="tx1"/>
                </a:solidFill>
                <a:effectLst/>
                <a:latin typeface="+mn-lt"/>
                <a:ea typeface="+mn-ea"/>
                <a:cs typeface="+mn-cs"/>
              </a:rPr>
              <a:t>import</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java.util.Random</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class</a:t>
            </a:r>
            <a:r>
              <a:rPr lang="es-CO" sz="1200" kern="1200" dirty="0">
                <a:solidFill>
                  <a:schemeClr val="tx1"/>
                </a:solidFill>
                <a:effectLst/>
                <a:latin typeface="+mn-lt"/>
                <a:ea typeface="+mn-ea"/>
                <a:cs typeface="+mn-cs"/>
              </a:rPr>
              <a:t> Matrices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static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void</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main</a:t>
            </a:r>
            <a:r>
              <a:rPr lang="es-CO" sz="1200" kern="1200" dirty="0">
                <a:solidFill>
                  <a:schemeClr val="tx1"/>
                </a:solidFill>
                <a:effectLst/>
                <a:latin typeface="+mn-lt"/>
                <a:ea typeface="+mn-ea"/>
                <a:cs typeface="+mn-cs"/>
              </a:rPr>
              <a:t>(</a:t>
            </a:r>
            <a:r>
              <a:rPr lang="es-CO" sz="1200" kern="1200" dirty="0" err="1">
                <a:solidFill>
                  <a:schemeClr val="tx1"/>
                </a:solidFill>
                <a:effectLst/>
                <a:latin typeface="+mn-lt"/>
                <a:ea typeface="+mn-ea"/>
                <a:cs typeface="+mn-cs"/>
              </a:rPr>
              <a:t>String</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args</a:t>
            </a: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filas = 5;</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columnas = 4;</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matriz = new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[filas][columnas];</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Random</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random</a:t>
            </a:r>
            <a:r>
              <a:rPr lang="es-CO" sz="1200" kern="1200" dirty="0">
                <a:solidFill>
                  <a:schemeClr val="tx1"/>
                </a:solidFill>
                <a:effectLst/>
                <a:latin typeface="+mn-lt"/>
                <a:ea typeface="+mn-ea"/>
                <a:cs typeface="+mn-cs"/>
              </a:rPr>
              <a:t> = new </a:t>
            </a:r>
            <a:r>
              <a:rPr lang="es-CO" sz="1200" kern="1200" dirty="0" err="1">
                <a:solidFill>
                  <a:schemeClr val="tx1"/>
                </a:solidFill>
                <a:effectLst/>
                <a:latin typeface="+mn-lt"/>
                <a:ea typeface="+mn-ea"/>
                <a:cs typeface="+mn-cs"/>
              </a:rPr>
              <a:t>Random</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Llenar la matriz con números aleatorios entre 0 y 100</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for</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i = 0; i &lt; filas; i++)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for</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j = 0; j &lt; columnas; </a:t>
            </a:r>
            <a:r>
              <a:rPr lang="es-CO" sz="1200" kern="1200" dirty="0" err="1">
                <a:solidFill>
                  <a:schemeClr val="tx1"/>
                </a:solidFill>
                <a:effectLst/>
                <a:latin typeface="+mn-lt"/>
                <a:ea typeface="+mn-ea"/>
                <a:cs typeface="+mn-cs"/>
              </a:rPr>
              <a:t>j++</a:t>
            </a: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matriz[i][j] = </a:t>
            </a:r>
            <a:r>
              <a:rPr lang="es-CO" sz="1200" kern="1200" dirty="0" err="1">
                <a:solidFill>
                  <a:schemeClr val="tx1"/>
                </a:solidFill>
                <a:effectLst/>
                <a:latin typeface="+mn-lt"/>
                <a:ea typeface="+mn-ea"/>
                <a:cs typeface="+mn-cs"/>
              </a:rPr>
              <a:t>random.nextInt</a:t>
            </a:r>
            <a:r>
              <a:rPr lang="es-CO" sz="1200" kern="1200" dirty="0">
                <a:solidFill>
                  <a:schemeClr val="tx1"/>
                </a:solidFill>
                <a:effectLst/>
                <a:latin typeface="+mn-lt"/>
                <a:ea typeface="+mn-ea"/>
                <a:cs typeface="+mn-cs"/>
              </a:rPr>
              <a:t>(101); </a:t>
            </a:r>
            <a:r>
              <a:rPr lang="es-CO" sz="1200" i="1" kern="1200" dirty="0">
                <a:solidFill>
                  <a:schemeClr val="tx1"/>
                </a:solidFill>
                <a:effectLst/>
                <a:latin typeface="+mn-lt"/>
                <a:ea typeface="+mn-ea"/>
                <a:cs typeface="+mn-cs"/>
              </a:rPr>
              <a:t>// 0 a 100</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Mostrar la matriz en forma de tabla</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.println</a:t>
            </a:r>
            <a:r>
              <a:rPr lang="es-CO" sz="1200" kern="1200" dirty="0">
                <a:solidFill>
                  <a:schemeClr val="tx1"/>
                </a:solidFill>
                <a:effectLst/>
                <a:latin typeface="+mn-lt"/>
                <a:ea typeface="+mn-ea"/>
                <a:cs typeface="+mn-cs"/>
              </a:rPr>
              <a:t>("Matriz de 5x4 con números aleatorios:");</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for</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i = 0; i &lt; filas; i++)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for</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int</a:t>
            </a:r>
            <a:r>
              <a:rPr lang="es-CO" sz="1200" kern="1200" dirty="0">
                <a:solidFill>
                  <a:schemeClr val="tx1"/>
                </a:solidFill>
                <a:effectLst/>
                <a:latin typeface="+mn-lt"/>
                <a:ea typeface="+mn-ea"/>
                <a:cs typeface="+mn-cs"/>
              </a:rPr>
              <a:t> j = 0; j &lt; columnas; </a:t>
            </a:r>
            <a:r>
              <a:rPr lang="es-CO" sz="1200" kern="1200" dirty="0" err="1">
                <a:solidFill>
                  <a:schemeClr val="tx1"/>
                </a:solidFill>
                <a:effectLst/>
                <a:latin typeface="+mn-lt"/>
                <a:ea typeface="+mn-ea"/>
                <a:cs typeface="+mn-cs"/>
              </a:rPr>
              <a:t>j++</a:t>
            </a: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.printf</a:t>
            </a:r>
            <a:r>
              <a:rPr lang="es-CO" sz="1200" kern="1200" dirty="0">
                <a:solidFill>
                  <a:schemeClr val="tx1"/>
                </a:solidFill>
                <a:effectLst/>
                <a:latin typeface="+mn-lt"/>
                <a:ea typeface="+mn-ea"/>
                <a:cs typeface="+mn-cs"/>
              </a:rPr>
              <a:t>(matriz[i][j]+" "); </a:t>
            </a:r>
            <a:r>
              <a:rPr lang="es-CO" sz="1200" i="1" kern="1200" dirty="0">
                <a:solidFill>
                  <a:schemeClr val="tx1"/>
                </a:solidFill>
                <a:effectLst/>
                <a:latin typeface="+mn-lt"/>
                <a:ea typeface="+mn-ea"/>
                <a:cs typeface="+mn-cs"/>
              </a:rPr>
              <a:t>// Formato para alinear</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.println</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6</a:t>
            </a:fld>
            <a:endParaRPr lang="es-CO"/>
          </a:p>
        </p:txBody>
      </p:sp>
    </p:spTree>
    <p:extLst>
      <p:ext uri="{BB962C8B-B14F-4D97-AF65-F5344CB8AC3E}">
        <p14:creationId xmlns:p14="http://schemas.microsoft.com/office/powerpoint/2010/main" val="2852699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import</a:t>
            </a:r>
            <a:r>
              <a:rPr lang="es-CO" dirty="0"/>
              <a:t> </a:t>
            </a:r>
            <a:r>
              <a:rPr lang="es-CO" dirty="0" err="1"/>
              <a:t>java.util.Random</a:t>
            </a:r>
            <a:r>
              <a:rPr lang="es-CO" dirty="0"/>
              <a:t>;</a:t>
            </a:r>
          </a:p>
          <a:p>
            <a:br>
              <a:rPr lang="es-CO" dirty="0"/>
            </a:br>
            <a:r>
              <a:rPr lang="es-CO" dirty="0" err="1"/>
              <a:t>public</a:t>
            </a:r>
            <a:r>
              <a:rPr lang="es-CO" dirty="0"/>
              <a:t> </a:t>
            </a:r>
            <a:r>
              <a:rPr lang="es-CO" dirty="0" err="1"/>
              <a:t>class</a:t>
            </a:r>
            <a:r>
              <a:rPr lang="es-CO" dirty="0"/>
              <a:t> </a:t>
            </a:r>
            <a:r>
              <a:rPr lang="es-CO" dirty="0" err="1"/>
              <a:t>MatrizAleatoria</a:t>
            </a:r>
            <a:r>
              <a:rPr lang="es-CO" dirty="0"/>
              <a:t> {</a:t>
            </a:r>
          </a:p>
          <a:p>
            <a:r>
              <a:rPr lang="es-CO" dirty="0"/>
              <a:t>    </a:t>
            </a:r>
            <a:r>
              <a:rPr lang="es-CO" dirty="0" err="1"/>
              <a:t>public</a:t>
            </a:r>
            <a:r>
              <a:rPr lang="es-CO" dirty="0"/>
              <a:t> </a:t>
            </a:r>
            <a:r>
              <a:rPr lang="es-CO" dirty="0" err="1"/>
              <a:t>static</a:t>
            </a:r>
            <a:r>
              <a:rPr lang="es-CO" dirty="0"/>
              <a:t> </a:t>
            </a:r>
            <a:r>
              <a:rPr lang="es-CO" dirty="0" err="1"/>
              <a:t>void</a:t>
            </a:r>
            <a:r>
              <a:rPr lang="es-CO" dirty="0"/>
              <a:t> </a:t>
            </a:r>
            <a:r>
              <a:rPr lang="es-CO" dirty="0" err="1"/>
              <a:t>main</a:t>
            </a:r>
            <a:r>
              <a:rPr lang="es-CO" dirty="0"/>
              <a:t>(</a:t>
            </a:r>
            <a:r>
              <a:rPr lang="es-CO" dirty="0" err="1"/>
              <a:t>String</a:t>
            </a:r>
            <a:r>
              <a:rPr lang="es-CO" dirty="0"/>
              <a:t>[] </a:t>
            </a:r>
            <a:r>
              <a:rPr lang="es-CO" dirty="0" err="1"/>
              <a:t>args</a:t>
            </a:r>
            <a:r>
              <a:rPr lang="es-CO" dirty="0"/>
              <a:t>) {</a:t>
            </a:r>
          </a:p>
          <a:p>
            <a:r>
              <a:rPr lang="es-CO" dirty="0"/>
              <a:t>        </a:t>
            </a:r>
            <a:r>
              <a:rPr lang="es-CO" dirty="0" err="1"/>
              <a:t>int</a:t>
            </a:r>
            <a:r>
              <a:rPr lang="es-CO" dirty="0"/>
              <a:t> filas = 5;</a:t>
            </a:r>
          </a:p>
          <a:p>
            <a:r>
              <a:rPr lang="es-CO" dirty="0"/>
              <a:t>        </a:t>
            </a:r>
            <a:r>
              <a:rPr lang="es-CO" dirty="0" err="1"/>
              <a:t>int</a:t>
            </a:r>
            <a:r>
              <a:rPr lang="es-CO" dirty="0"/>
              <a:t> columnas = 4;</a:t>
            </a:r>
          </a:p>
          <a:p>
            <a:r>
              <a:rPr lang="es-CO" dirty="0"/>
              <a:t>        </a:t>
            </a:r>
            <a:r>
              <a:rPr lang="es-CO" dirty="0" err="1"/>
              <a:t>int</a:t>
            </a:r>
            <a:r>
              <a:rPr lang="es-CO" dirty="0"/>
              <a:t>[][] matriz = new </a:t>
            </a:r>
            <a:r>
              <a:rPr lang="es-CO" dirty="0" err="1"/>
              <a:t>int</a:t>
            </a:r>
            <a:r>
              <a:rPr lang="es-CO" dirty="0"/>
              <a:t>[filas][columnas];</a:t>
            </a:r>
          </a:p>
          <a:p>
            <a:br>
              <a:rPr lang="es-CO" dirty="0"/>
            </a:br>
            <a:r>
              <a:rPr lang="es-CO" dirty="0"/>
              <a:t>       </a:t>
            </a:r>
            <a:r>
              <a:rPr lang="es-CO" dirty="0" err="1"/>
              <a:t>Random</a:t>
            </a:r>
            <a:r>
              <a:rPr lang="es-CO" dirty="0"/>
              <a:t> </a:t>
            </a:r>
            <a:r>
              <a:rPr lang="es-CO" dirty="0" err="1"/>
              <a:t>random</a:t>
            </a:r>
            <a:r>
              <a:rPr lang="es-CO" dirty="0"/>
              <a:t> = new </a:t>
            </a:r>
            <a:r>
              <a:rPr lang="es-CO" dirty="0" err="1"/>
              <a:t>Random</a:t>
            </a:r>
            <a:r>
              <a:rPr lang="es-CO" dirty="0"/>
              <a:t>();</a:t>
            </a:r>
          </a:p>
          <a:p>
            <a:br>
              <a:rPr lang="es-CO" dirty="0"/>
            </a:br>
            <a:r>
              <a:rPr lang="es-CO" dirty="0"/>
              <a:t>        // Llenar la matriz con números aleatorios entre 0 y 100</a:t>
            </a:r>
          </a:p>
          <a:p>
            <a:r>
              <a:rPr lang="es-CO" dirty="0"/>
              <a:t>        </a:t>
            </a:r>
            <a:r>
              <a:rPr lang="es-CO" dirty="0" err="1"/>
              <a:t>for</a:t>
            </a:r>
            <a:r>
              <a:rPr lang="es-CO" dirty="0"/>
              <a:t> (</a:t>
            </a:r>
            <a:r>
              <a:rPr lang="es-CO" dirty="0" err="1"/>
              <a:t>int</a:t>
            </a:r>
            <a:r>
              <a:rPr lang="es-CO" dirty="0"/>
              <a:t> i = 0; i &lt; filas; i++) {</a:t>
            </a:r>
          </a:p>
          <a:p>
            <a:r>
              <a:rPr lang="es-CO" dirty="0"/>
              <a:t>            </a:t>
            </a:r>
            <a:r>
              <a:rPr lang="es-CO" dirty="0" err="1"/>
              <a:t>for</a:t>
            </a:r>
            <a:r>
              <a:rPr lang="es-CO" dirty="0"/>
              <a:t> (</a:t>
            </a:r>
            <a:r>
              <a:rPr lang="es-CO" dirty="0" err="1"/>
              <a:t>int</a:t>
            </a:r>
            <a:r>
              <a:rPr lang="es-CO" dirty="0"/>
              <a:t> j = 0; j &lt; columnas; </a:t>
            </a:r>
            <a:r>
              <a:rPr lang="es-CO" dirty="0" err="1"/>
              <a:t>j++</a:t>
            </a:r>
            <a:r>
              <a:rPr lang="es-CO" dirty="0"/>
              <a:t>) {</a:t>
            </a:r>
          </a:p>
          <a:p>
            <a:r>
              <a:rPr lang="es-CO" dirty="0"/>
              <a:t>                matriz[i][j] = </a:t>
            </a:r>
            <a:r>
              <a:rPr lang="es-CO" dirty="0" err="1"/>
              <a:t>random.nextInt</a:t>
            </a:r>
            <a:r>
              <a:rPr lang="es-CO" dirty="0"/>
              <a:t>(101); // 0 a 100</a:t>
            </a:r>
          </a:p>
          <a:p>
            <a:r>
              <a:rPr lang="es-CO" dirty="0"/>
              <a:t>            }</a:t>
            </a:r>
          </a:p>
          <a:p>
            <a:r>
              <a:rPr lang="es-CO" dirty="0"/>
              <a:t>        }</a:t>
            </a:r>
          </a:p>
          <a:p>
            <a:br>
              <a:rPr lang="es-CO" dirty="0"/>
            </a:br>
            <a:endParaRPr lang="es-CO" dirty="0"/>
          </a:p>
          <a:p>
            <a:r>
              <a:rPr lang="es-CO" dirty="0"/>
              <a:t>        // Mostrar la matriz en forma de tabla</a:t>
            </a:r>
          </a:p>
          <a:p>
            <a:r>
              <a:rPr lang="es-CO" dirty="0"/>
              <a:t>        </a:t>
            </a:r>
            <a:r>
              <a:rPr lang="es-CO" dirty="0" err="1"/>
              <a:t>System.out.println</a:t>
            </a:r>
            <a:r>
              <a:rPr lang="es-CO" dirty="0"/>
              <a:t>("Matriz de 5x4 con números aleatorios:");</a:t>
            </a:r>
          </a:p>
          <a:p>
            <a:r>
              <a:rPr lang="es-CO" dirty="0"/>
              <a:t>        </a:t>
            </a:r>
            <a:r>
              <a:rPr lang="es-CO" dirty="0" err="1"/>
              <a:t>for</a:t>
            </a:r>
            <a:r>
              <a:rPr lang="es-CO" dirty="0"/>
              <a:t> (</a:t>
            </a:r>
            <a:r>
              <a:rPr lang="es-CO" dirty="0" err="1"/>
              <a:t>int</a:t>
            </a:r>
            <a:r>
              <a:rPr lang="es-CO" dirty="0"/>
              <a:t> i = 0; i &lt; filas; i++) {</a:t>
            </a:r>
          </a:p>
          <a:p>
            <a:r>
              <a:rPr lang="es-CO" dirty="0"/>
              <a:t>            </a:t>
            </a:r>
            <a:r>
              <a:rPr lang="es-CO" dirty="0" err="1"/>
              <a:t>for</a:t>
            </a:r>
            <a:r>
              <a:rPr lang="es-CO" dirty="0"/>
              <a:t> (</a:t>
            </a:r>
            <a:r>
              <a:rPr lang="es-CO" dirty="0" err="1"/>
              <a:t>int</a:t>
            </a:r>
            <a:r>
              <a:rPr lang="es-CO" dirty="0"/>
              <a:t> j = 0; j &lt; columnas; </a:t>
            </a:r>
            <a:r>
              <a:rPr lang="es-CO" dirty="0" err="1"/>
              <a:t>j++</a:t>
            </a:r>
            <a:r>
              <a:rPr lang="es-CO" dirty="0"/>
              <a:t>) {</a:t>
            </a:r>
          </a:p>
          <a:p>
            <a:r>
              <a:rPr lang="es-CO" dirty="0"/>
              <a:t>                </a:t>
            </a:r>
            <a:r>
              <a:rPr lang="es-CO" dirty="0" err="1"/>
              <a:t>System.out.printf</a:t>
            </a:r>
            <a:r>
              <a:rPr lang="es-CO" dirty="0"/>
              <a:t>("%4d", matriz[i][j]); // Formato para alinear</a:t>
            </a:r>
          </a:p>
          <a:p>
            <a:r>
              <a:rPr lang="es-CO" dirty="0"/>
              <a:t>            }</a:t>
            </a:r>
          </a:p>
          <a:p>
            <a:r>
              <a:rPr lang="es-CO" dirty="0"/>
              <a:t>            </a:t>
            </a:r>
            <a:r>
              <a:rPr lang="es-CO" dirty="0" err="1"/>
              <a:t>System.out.println</a:t>
            </a:r>
            <a:r>
              <a:rPr lang="es-CO" dirty="0"/>
              <a:t>();</a:t>
            </a:r>
          </a:p>
          <a:p>
            <a:r>
              <a:rPr lang="es-CO" dirty="0"/>
              <a:t>        }</a:t>
            </a:r>
          </a:p>
          <a:p>
            <a:r>
              <a:rPr lang="es-CO" dirty="0"/>
              <a:t>    }</a:t>
            </a:r>
          </a:p>
          <a:p>
            <a:r>
              <a:rPr lang="es-CO" dirty="0"/>
              <a:t>}</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7</a:t>
            </a:fld>
            <a:endParaRPr lang="es-CO"/>
          </a:p>
        </p:txBody>
      </p:sp>
    </p:spTree>
    <p:extLst>
      <p:ext uri="{BB962C8B-B14F-4D97-AF65-F5344CB8AC3E}">
        <p14:creationId xmlns:p14="http://schemas.microsoft.com/office/powerpoint/2010/main" val="1666278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 una colección ordenada de elementos del mismo tipo. A diferencia de los arreglos, las listas </a:t>
            </a:r>
            <a:r>
              <a:rPr lang="es-MX" b="1" dirty="0"/>
              <a:t>pueden cambiar de tamaño dinámicamente</a:t>
            </a:r>
            <a:r>
              <a:rPr lang="es-MX" dirty="0"/>
              <a:t> (agregar o eliminar elementos sin definir un tamaño fijo). Se implementan principalmente mediante la </a:t>
            </a:r>
            <a:r>
              <a:rPr lang="es-MX" b="1" dirty="0"/>
              <a:t>interfaz </a:t>
            </a:r>
            <a:r>
              <a:rPr lang="es-MX" sz="1200" b="1" kern="1200" dirty="0" err="1">
                <a:solidFill>
                  <a:schemeClr val="tx1"/>
                </a:solidFill>
                <a:latin typeface="+mn-lt"/>
                <a:ea typeface="+mn-ea"/>
                <a:cs typeface="+mn-cs"/>
              </a:rPr>
              <a:t>List</a:t>
            </a:r>
            <a:r>
              <a:rPr lang="es-MX" dirty="0"/>
              <a:t> y sus clases más comunes: </a:t>
            </a:r>
          </a:p>
          <a:p>
            <a:r>
              <a:rPr lang="es-MX" sz="1200" b="1" kern="1200" dirty="0">
                <a:solidFill>
                  <a:schemeClr val="tx1"/>
                </a:solidFill>
                <a:latin typeface="+mn-lt"/>
                <a:ea typeface="+mn-ea"/>
                <a:cs typeface="+mn-cs"/>
              </a:rPr>
              <a:t>- </a:t>
            </a:r>
            <a:r>
              <a:rPr lang="es-MX" sz="1200" b="1" kern="1200" dirty="0" err="1">
                <a:solidFill>
                  <a:schemeClr val="tx1"/>
                </a:solidFill>
                <a:latin typeface="+mn-lt"/>
                <a:ea typeface="+mn-ea"/>
                <a:cs typeface="+mn-cs"/>
              </a:rPr>
              <a:t>ArrayList</a:t>
            </a:r>
            <a:r>
              <a:rPr lang="es-MX" dirty="0"/>
              <a:t>: Lista basada en un arreglo dinámico.</a:t>
            </a:r>
          </a:p>
          <a:p>
            <a:pPr marL="0" indent="0">
              <a:buFontTx/>
              <a:buNone/>
            </a:pPr>
            <a:r>
              <a:rPr lang="es-MX" sz="1200" b="1" kern="1200" dirty="0">
                <a:solidFill>
                  <a:schemeClr val="tx1"/>
                </a:solidFill>
                <a:latin typeface="+mn-lt"/>
                <a:ea typeface="+mn-ea"/>
                <a:cs typeface="+mn-cs"/>
              </a:rPr>
              <a:t>- </a:t>
            </a:r>
            <a:r>
              <a:rPr lang="es-MX" sz="1200" b="1" kern="1200" dirty="0" err="1">
                <a:solidFill>
                  <a:schemeClr val="tx1"/>
                </a:solidFill>
                <a:latin typeface="+mn-lt"/>
                <a:ea typeface="+mn-ea"/>
                <a:cs typeface="+mn-cs"/>
              </a:rPr>
              <a:t>LinkedList</a:t>
            </a:r>
            <a:r>
              <a:rPr lang="es-MX" dirty="0"/>
              <a:t>: Lista basada en nodos enlazados.</a:t>
            </a:r>
          </a:p>
          <a:p>
            <a:endParaRPr lang="es-MX" b="1" dirty="0"/>
          </a:p>
          <a:p>
            <a:r>
              <a:rPr lang="es-MX" b="1" dirty="0"/>
              <a:t>Ventajas frente a los arreglos</a:t>
            </a:r>
          </a:p>
          <a:p>
            <a:r>
              <a:rPr lang="es-MX" dirty="0"/>
              <a:t>No necesitas definir el tamaño al inicio.</a:t>
            </a:r>
          </a:p>
          <a:p>
            <a:r>
              <a:rPr lang="es-MX" dirty="0"/>
              <a:t>Métodos útiles para manipular datos: </a:t>
            </a:r>
          </a:p>
          <a:p>
            <a:pPr lvl="1"/>
            <a:r>
              <a:rPr lang="es-MX" sz="1200" kern="1200" dirty="0" err="1">
                <a:solidFill>
                  <a:schemeClr val="tx1"/>
                </a:solidFill>
                <a:latin typeface="+mn-lt"/>
                <a:ea typeface="+mn-ea"/>
                <a:cs typeface="+mn-cs"/>
              </a:rPr>
              <a:t>add</a:t>
            </a:r>
            <a:r>
              <a:rPr lang="es-MX" sz="1200" kern="1200" dirty="0">
                <a:solidFill>
                  <a:schemeClr val="tx1"/>
                </a:solidFill>
                <a:latin typeface="+mn-lt"/>
                <a:ea typeface="+mn-ea"/>
                <a:cs typeface="+mn-cs"/>
              </a:rPr>
              <a:t>()</a:t>
            </a:r>
            <a:r>
              <a:rPr lang="es-MX" dirty="0"/>
              <a:t> → Agregar elementos.</a:t>
            </a:r>
          </a:p>
          <a:p>
            <a:pPr lvl="1"/>
            <a:r>
              <a:rPr lang="es-MX" sz="1200" kern="1200" dirty="0" err="1">
                <a:solidFill>
                  <a:schemeClr val="tx1"/>
                </a:solidFill>
                <a:latin typeface="+mn-lt"/>
                <a:ea typeface="+mn-ea"/>
                <a:cs typeface="+mn-cs"/>
              </a:rPr>
              <a:t>remove</a:t>
            </a:r>
            <a:r>
              <a:rPr lang="es-MX" sz="1200" kern="1200" dirty="0">
                <a:solidFill>
                  <a:schemeClr val="tx1"/>
                </a:solidFill>
                <a:latin typeface="+mn-lt"/>
                <a:ea typeface="+mn-ea"/>
                <a:cs typeface="+mn-cs"/>
              </a:rPr>
              <a:t>()</a:t>
            </a:r>
            <a:r>
              <a:rPr lang="es-MX" dirty="0"/>
              <a:t> → Eliminar elementos.</a:t>
            </a:r>
          </a:p>
          <a:p>
            <a:pPr lvl="1"/>
            <a:r>
              <a:rPr lang="es-MX" sz="1200" kern="1200" dirty="0" err="1">
                <a:solidFill>
                  <a:schemeClr val="tx1"/>
                </a:solidFill>
                <a:latin typeface="+mn-lt"/>
                <a:ea typeface="+mn-ea"/>
                <a:cs typeface="+mn-cs"/>
              </a:rPr>
              <a:t>get</a:t>
            </a:r>
            <a:r>
              <a:rPr lang="es-MX" sz="1200" kern="1200" dirty="0">
                <a:solidFill>
                  <a:schemeClr val="tx1"/>
                </a:solidFill>
                <a:latin typeface="+mn-lt"/>
                <a:ea typeface="+mn-ea"/>
                <a:cs typeface="+mn-cs"/>
              </a:rPr>
              <a:t>()</a:t>
            </a:r>
            <a:r>
              <a:rPr lang="es-MX" dirty="0"/>
              <a:t> → Obtener un elemento por índice.</a:t>
            </a:r>
          </a:p>
          <a:p>
            <a:pPr lvl="1"/>
            <a:r>
              <a:rPr lang="es-MX" sz="1200" kern="1200" dirty="0" err="1">
                <a:solidFill>
                  <a:schemeClr val="tx1"/>
                </a:solidFill>
                <a:latin typeface="+mn-lt"/>
                <a:ea typeface="+mn-ea"/>
                <a:cs typeface="+mn-cs"/>
              </a:rPr>
              <a:t>size</a:t>
            </a:r>
            <a:r>
              <a:rPr lang="es-MX" sz="1200" kern="1200" dirty="0">
                <a:solidFill>
                  <a:schemeClr val="tx1"/>
                </a:solidFill>
                <a:latin typeface="+mn-lt"/>
                <a:ea typeface="+mn-ea"/>
                <a:cs typeface="+mn-cs"/>
              </a:rPr>
              <a:t>()</a:t>
            </a:r>
            <a:r>
              <a:rPr lang="es-MX" dirty="0"/>
              <a:t> → Saber cuántos elementos hay.</a:t>
            </a:r>
          </a:p>
          <a:p>
            <a:pPr marL="171450" indent="-171450">
              <a:buFontTx/>
              <a:buChar char="-"/>
            </a:pPr>
            <a:endParaRPr lang="es-MX" dirty="0"/>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8</a:t>
            </a:fld>
            <a:endParaRPr lang="es-CO"/>
          </a:p>
        </p:txBody>
      </p:sp>
    </p:spTree>
    <p:extLst>
      <p:ext uri="{BB962C8B-B14F-4D97-AF65-F5344CB8AC3E}">
        <p14:creationId xmlns:p14="http://schemas.microsoft.com/office/powerpoint/2010/main" val="306236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CO" sz="1200" kern="1200" dirty="0">
                <a:solidFill>
                  <a:schemeClr val="tx1"/>
                </a:solidFill>
                <a:effectLst/>
                <a:latin typeface="+mn-lt"/>
                <a:ea typeface="+mn-ea"/>
                <a:cs typeface="+mn-cs"/>
              </a:rPr>
            </a:br>
            <a:r>
              <a:rPr lang="es-CO" sz="1200" kern="1200" dirty="0" err="1">
                <a:solidFill>
                  <a:schemeClr val="tx1"/>
                </a:solidFill>
                <a:effectLst/>
                <a:latin typeface="+mn-lt"/>
                <a:ea typeface="+mn-ea"/>
                <a:cs typeface="+mn-cs"/>
              </a:rPr>
              <a:t>import</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java.util.ArrayList</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r>
              <a:rPr lang="es-CO" sz="1200" kern="1200" dirty="0" err="1">
                <a:solidFill>
                  <a:schemeClr val="tx1"/>
                </a:solidFill>
                <a:effectLst/>
                <a:latin typeface="+mn-lt"/>
                <a:ea typeface="+mn-ea"/>
                <a:cs typeface="+mn-cs"/>
              </a:rPr>
              <a:t>import</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java.util.List</a:t>
            </a: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class</a:t>
            </a:r>
            <a:r>
              <a:rPr lang="es-CO" sz="1200" kern="1200" dirty="0">
                <a:solidFill>
                  <a:schemeClr val="tx1"/>
                </a:solidFill>
                <a:effectLst/>
                <a:latin typeface="+mn-lt"/>
                <a:ea typeface="+mn-ea"/>
                <a:cs typeface="+mn-cs"/>
              </a:rPr>
              <a:t> Listas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public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static</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void</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main</a:t>
            </a:r>
            <a:r>
              <a:rPr lang="es-CO" sz="1200" kern="1200" dirty="0">
                <a:solidFill>
                  <a:schemeClr val="tx1"/>
                </a:solidFill>
                <a:effectLst/>
                <a:latin typeface="+mn-lt"/>
                <a:ea typeface="+mn-ea"/>
                <a:cs typeface="+mn-cs"/>
              </a:rPr>
              <a:t>(</a:t>
            </a:r>
            <a:r>
              <a:rPr lang="es-CO" sz="1200" kern="1200" dirty="0" err="1">
                <a:solidFill>
                  <a:schemeClr val="tx1"/>
                </a:solidFill>
                <a:effectLst/>
                <a:latin typeface="+mn-lt"/>
                <a:ea typeface="+mn-ea"/>
                <a:cs typeface="+mn-cs"/>
              </a:rPr>
              <a:t>String</a:t>
            </a: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args</a:t>
            </a: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Crear una lista de tipo </a:t>
            </a:r>
            <a:r>
              <a:rPr lang="es-CO" sz="1200" i="1" kern="1200" dirty="0" err="1">
                <a:solidFill>
                  <a:schemeClr val="tx1"/>
                </a:solidFill>
                <a:effectLst/>
                <a:latin typeface="+mn-lt"/>
                <a:ea typeface="+mn-ea"/>
                <a:cs typeface="+mn-cs"/>
              </a:rPr>
              <a:t>String</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List</a:t>
            </a:r>
            <a:r>
              <a:rPr lang="es-CO" sz="1200" kern="1200" dirty="0">
                <a:solidFill>
                  <a:schemeClr val="tx1"/>
                </a:solidFill>
                <a:effectLst/>
                <a:latin typeface="+mn-lt"/>
                <a:ea typeface="+mn-ea"/>
                <a:cs typeface="+mn-cs"/>
              </a:rPr>
              <a:t>&lt;</a:t>
            </a:r>
            <a:r>
              <a:rPr lang="es-CO" sz="1200" kern="1200" dirty="0" err="1">
                <a:solidFill>
                  <a:schemeClr val="tx1"/>
                </a:solidFill>
                <a:effectLst/>
                <a:latin typeface="+mn-lt"/>
                <a:ea typeface="+mn-ea"/>
                <a:cs typeface="+mn-cs"/>
              </a:rPr>
              <a:t>String</a:t>
            </a:r>
            <a:r>
              <a:rPr lang="es-CO" sz="1200" kern="1200" dirty="0">
                <a:solidFill>
                  <a:schemeClr val="tx1"/>
                </a:solidFill>
                <a:effectLst/>
                <a:latin typeface="+mn-lt"/>
                <a:ea typeface="+mn-ea"/>
                <a:cs typeface="+mn-cs"/>
              </a:rPr>
              <a:t>&gt; nombres = new </a:t>
            </a:r>
            <a:r>
              <a:rPr lang="es-CO" sz="1200" kern="1200" dirty="0" err="1">
                <a:solidFill>
                  <a:schemeClr val="tx1"/>
                </a:solidFill>
                <a:effectLst/>
                <a:latin typeface="+mn-lt"/>
                <a:ea typeface="+mn-ea"/>
                <a:cs typeface="+mn-cs"/>
              </a:rPr>
              <a:t>ArrayList</a:t>
            </a:r>
            <a:r>
              <a:rPr lang="es-CO" sz="1200" kern="1200" dirty="0">
                <a:solidFill>
                  <a:schemeClr val="tx1"/>
                </a:solidFill>
                <a:effectLst/>
                <a:latin typeface="+mn-lt"/>
                <a:ea typeface="+mn-ea"/>
                <a:cs typeface="+mn-cs"/>
              </a:rPr>
              <a:t>&lt;&gt;();</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Agregar elementos</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nombres.add</a:t>
            </a:r>
            <a:r>
              <a:rPr lang="es-CO" sz="1200" kern="1200" dirty="0">
                <a:solidFill>
                  <a:schemeClr val="tx1"/>
                </a:solidFill>
                <a:effectLst/>
                <a:latin typeface="+mn-lt"/>
                <a:ea typeface="+mn-ea"/>
                <a:cs typeface="+mn-cs"/>
              </a:rPr>
              <a:t>("Ana");</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nombres.add</a:t>
            </a:r>
            <a:r>
              <a:rPr lang="es-CO" sz="1200" kern="1200" dirty="0">
                <a:solidFill>
                  <a:schemeClr val="tx1"/>
                </a:solidFill>
                <a:effectLst/>
                <a:latin typeface="+mn-lt"/>
                <a:ea typeface="+mn-ea"/>
                <a:cs typeface="+mn-cs"/>
              </a:rPr>
              <a:t>("Luis");</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nombres.add</a:t>
            </a:r>
            <a:r>
              <a:rPr lang="es-CO" sz="1200" kern="1200" dirty="0">
                <a:solidFill>
                  <a:schemeClr val="tx1"/>
                </a:solidFill>
                <a:effectLst/>
                <a:latin typeface="+mn-lt"/>
                <a:ea typeface="+mn-ea"/>
                <a:cs typeface="+mn-cs"/>
              </a:rPr>
              <a:t>("Carlos");</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Mostrar la lista</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.println</a:t>
            </a:r>
            <a:r>
              <a:rPr lang="es-CO" sz="1200" kern="1200" dirty="0">
                <a:solidFill>
                  <a:schemeClr val="tx1"/>
                </a:solidFill>
                <a:effectLst/>
                <a:latin typeface="+mn-lt"/>
                <a:ea typeface="+mn-ea"/>
                <a:cs typeface="+mn-cs"/>
              </a:rPr>
              <a:t>("Lista de nombres: " + nombres);</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Acceder a un elemento</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.println</a:t>
            </a:r>
            <a:r>
              <a:rPr lang="es-CO" sz="1200" kern="1200" dirty="0">
                <a:solidFill>
                  <a:schemeClr val="tx1"/>
                </a:solidFill>
                <a:effectLst/>
                <a:latin typeface="+mn-lt"/>
                <a:ea typeface="+mn-ea"/>
                <a:cs typeface="+mn-cs"/>
              </a:rPr>
              <a:t>("Primer nombre: " + </a:t>
            </a:r>
            <a:r>
              <a:rPr lang="es-CO" sz="1200" kern="1200" dirty="0" err="1">
                <a:solidFill>
                  <a:schemeClr val="tx1"/>
                </a:solidFill>
                <a:effectLst/>
                <a:latin typeface="+mn-lt"/>
                <a:ea typeface="+mn-ea"/>
                <a:cs typeface="+mn-cs"/>
              </a:rPr>
              <a:t>nombres.get</a:t>
            </a:r>
            <a:r>
              <a:rPr lang="es-CO" sz="1200" kern="1200" dirty="0">
                <a:solidFill>
                  <a:schemeClr val="tx1"/>
                </a:solidFill>
                <a:effectLst/>
                <a:latin typeface="+mn-lt"/>
                <a:ea typeface="+mn-ea"/>
                <a:cs typeface="+mn-cs"/>
              </a:rPr>
              <a:t>(0));</a:t>
            </a:r>
            <a:br>
              <a:rPr lang="es-CO" sz="1200" kern="1200" dirty="0">
                <a:solidFill>
                  <a:schemeClr val="tx1"/>
                </a:solidFill>
                <a:effectLst/>
                <a:latin typeface="+mn-lt"/>
                <a:ea typeface="+mn-ea"/>
                <a:cs typeface="+mn-cs"/>
              </a:rPr>
            </a:b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i="1" kern="1200" dirty="0">
                <a:solidFill>
                  <a:schemeClr val="tx1"/>
                </a:solidFill>
                <a:effectLst/>
                <a:latin typeface="+mn-lt"/>
                <a:ea typeface="+mn-ea"/>
                <a:cs typeface="+mn-cs"/>
              </a:rPr>
              <a:t>// Eliminar un elemento</a:t>
            </a:r>
            <a:br>
              <a:rPr lang="es-CO" sz="1200" i="1" kern="1200" dirty="0">
                <a:solidFill>
                  <a:schemeClr val="tx1"/>
                </a:solidFill>
                <a:effectLst/>
                <a:latin typeface="+mn-lt"/>
                <a:ea typeface="+mn-ea"/>
                <a:cs typeface="+mn-cs"/>
              </a:rPr>
            </a:br>
            <a:r>
              <a:rPr lang="es-CO" sz="1200" i="1"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nombres.remove</a:t>
            </a:r>
            <a:r>
              <a:rPr lang="es-CO" sz="1200" kern="1200" dirty="0">
                <a:solidFill>
                  <a:schemeClr val="tx1"/>
                </a:solidFill>
                <a:effectLst/>
                <a:latin typeface="+mn-lt"/>
                <a:ea typeface="+mn-ea"/>
                <a:cs typeface="+mn-cs"/>
              </a:rPr>
              <a:t>("Luis");</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r>
              <a:rPr lang="es-CO" sz="1200" kern="1200" dirty="0" err="1">
                <a:solidFill>
                  <a:schemeClr val="tx1"/>
                </a:solidFill>
                <a:effectLst/>
                <a:latin typeface="+mn-lt"/>
                <a:ea typeface="+mn-ea"/>
                <a:cs typeface="+mn-cs"/>
              </a:rPr>
              <a:t>System.</a:t>
            </a:r>
            <a:r>
              <a:rPr lang="es-CO" sz="1200" i="1" kern="1200" dirty="0" err="1">
                <a:solidFill>
                  <a:schemeClr val="tx1"/>
                </a:solidFill>
                <a:effectLst/>
                <a:latin typeface="+mn-lt"/>
                <a:ea typeface="+mn-ea"/>
                <a:cs typeface="+mn-cs"/>
              </a:rPr>
              <a:t>out</a:t>
            </a:r>
            <a:r>
              <a:rPr lang="es-CO" sz="1200" kern="1200" dirty="0" err="1">
                <a:solidFill>
                  <a:schemeClr val="tx1"/>
                </a:solidFill>
                <a:effectLst/>
                <a:latin typeface="+mn-lt"/>
                <a:ea typeface="+mn-ea"/>
                <a:cs typeface="+mn-cs"/>
              </a:rPr>
              <a:t>.println</a:t>
            </a:r>
            <a:r>
              <a:rPr lang="es-CO" sz="1200" kern="1200" dirty="0">
                <a:solidFill>
                  <a:schemeClr val="tx1"/>
                </a:solidFill>
                <a:effectLst/>
                <a:latin typeface="+mn-lt"/>
                <a:ea typeface="+mn-ea"/>
                <a:cs typeface="+mn-cs"/>
              </a:rPr>
              <a:t>("Lista después de eliminar: " + nombres);</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    }</a:t>
            </a:r>
            <a:br>
              <a:rPr lang="es-CO" sz="1200" kern="1200" dirty="0">
                <a:solidFill>
                  <a:schemeClr val="tx1"/>
                </a:solidFill>
                <a:effectLst/>
                <a:latin typeface="+mn-lt"/>
                <a:ea typeface="+mn-ea"/>
                <a:cs typeface="+mn-cs"/>
              </a:rPr>
            </a:br>
            <a:r>
              <a:rPr lang="es-CO" sz="1200" kern="1200" dirty="0">
                <a:solidFill>
                  <a:schemeClr val="tx1"/>
                </a:solidFill>
                <a:effectLst/>
                <a:latin typeface="+mn-lt"/>
                <a:ea typeface="+mn-ea"/>
                <a:cs typeface="+mn-cs"/>
              </a:rPr>
              <a:t>}</a:t>
            </a:r>
            <a:br>
              <a:rPr lang="es-CO" sz="1200" kern="1200" dirty="0">
                <a:solidFill>
                  <a:schemeClr val="tx1"/>
                </a:solidFill>
                <a:effectLst/>
                <a:latin typeface="+mn-lt"/>
                <a:ea typeface="+mn-ea"/>
                <a:cs typeface="+mn-cs"/>
              </a:rPr>
            </a:br>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9</a:t>
            </a:fld>
            <a:endParaRPr lang="es-CO"/>
          </a:p>
        </p:txBody>
      </p:sp>
    </p:spTree>
    <p:extLst>
      <p:ext uri="{BB962C8B-B14F-4D97-AF65-F5344CB8AC3E}">
        <p14:creationId xmlns:p14="http://schemas.microsoft.com/office/powerpoint/2010/main" val="2948967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Java, </a:t>
            </a:r>
            <a:r>
              <a:rPr lang="es-MX" b="1" dirty="0"/>
              <a:t>las excepciones</a:t>
            </a:r>
            <a:r>
              <a:rPr lang="es-MX" dirty="0"/>
              <a:t> son errores que ocurren </a:t>
            </a:r>
            <a:r>
              <a:rPr lang="es-MX" b="1" dirty="0"/>
              <a:t>en tiempo de ejecución</a:t>
            </a:r>
            <a:r>
              <a:rPr lang="es-MX" dirty="0"/>
              <a:t>, es decir, mientras el programa se está ejecutando. Cuando sucede una excepción, el programa normalmente se detiene y muestra un mensaje de error.</a:t>
            </a:r>
          </a:p>
          <a:p>
            <a:endParaRPr lang="es-MX" dirty="0"/>
          </a:p>
          <a:p>
            <a:r>
              <a:rPr lang="es-MX" b="1" dirty="0"/>
              <a:t>¿Por qué ocurren?</a:t>
            </a:r>
          </a:p>
          <a:p>
            <a:r>
              <a:rPr lang="es-MX" dirty="0"/>
              <a:t>Porque el programa intenta realizar una operación que no es válida o posible en ese momento.</a:t>
            </a:r>
          </a:p>
          <a:p>
            <a:endParaRPr lang="es-CO" dirty="0"/>
          </a:p>
          <a:p>
            <a:r>
              <a:rPr lang="es-MX" b="1" dirty="0"/>
              <a:t>✅ ¿Por qué son importantes las excepciones?</a:t>
            </a:r>
          </a:p>
          <a:p>
            <a:r>
              <a:rPr lang="es-MX" dirty="0"/>
              <a:t>Permiten </a:t>
            </a:r>
            <a:r>
              <a:rPr lang="es-MX" b="1" dirty="0"/>
              <a:t>manejar errores sin detener el programa</a:t>
            </a:r>
            <a:r>
              <a:rPr lang="es-MX" dirty="0"/>
              <a:t>.</a:t>
            </a:r>
          </a:p>
          <a:p>
            <a:r>
              <a:rPr lang="es-MX" dirty="0"/>
              <a:t>Mejoran la </a:t>
            </a:r>
            <a:r>
              <a:rPr lang="es-MX" b="1" dirty="0"/>
              <a:t>robustez</a:t>
            </a:r>
            <a:r>
              <a:rPr lang="es-MX" dirty="0"/>
              <a:t> y </a:t>
            </a:r>
            <a:r>
              <a:rPr lang="es-MX" b="1" dirty="0"/>
              <a:t>fiabilidad</a:t>
            </a:r>
            <a:r>
              <a:rPr lang="es-MX" dirty="0"/>
              <a:t> del código.</a:t>
            </a:r>
          </a:p>
          <a:p>
            <a:r>
              <a:rPr lang="es-MX" dirty="0"/>
              <a:t>Ayudan a separar la lógica normal del manejo de errores.</a:t>
            </a:r>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solidFill>
                  <a:srgbClr val="FFFFFF"/>
                </a:solidFill>
                <a:effectLst/>
                <a:uFillTx/>
                <a:latin typeface="Montserrat"/>
                <a:ea typeface="Montserrat"/>
              </a:rPr>
              <a:t>Para un </a:t>
            </a:r>
            <a:r>
              <a:rPr lang="en-US" sz="1200" b="0" u="none" strike="noStrike" dirty="0" err="1">
                <a:solidFill>
                  <a:srgbClr val="FFFFFF"/>
                </a:solidFill>
                <a:effectLst/>
                <a:uFillTx/>
                <a:latin typeface="Montserrat"/>
                <a:ea typeface="Montserrat"/>
              </a:rPr>
              <a:t>mejor</a:t>
            </a:r>
            <a:r>
              <a:rPr lang="en-US" sz="1200" b="0" u="none" strike="noStrike" dirty="0">
                <a:solidFill>
                  <a:srgbClr val="FFFFFF"/>
                </a:solidFill>
                <a:effectLst/>
                <a:uFillTx/>
                <a:latin typeface="Montserrat"/>
                <a:ea typeface="Montserrat"/>
              </a:rPr>
              <a:t> </a:t>
            </a:r>
            <a:r>
              <a:rPr lang="en-US" sz="1200" b="0" u="none" strike="noStrike" dirty="0" err="1">
                <a:solidFill>
                  <a:srgbClr val="FFFFFF"/>
                </a:solidFill>
                <a:effectLst/>
                <a:uFillTx/>
                <a:latin typeface="Montserrat"/>
                <a:ea typeface="Montserrat"/>
              </a:rPr>
              <a:t>manejo</a:t>
            </a:r>
            <a:r>
              <a:rPr lang="en-US" sz="1200" b="0" u="none" strike="noStrike" dirty="0">
                <a:solidFill>
                  <a:srgbClr val="FFFFFF"/>
                </a:solidFill>
                <a:effectLst/>
                <a:uFillTx/>
                <a:latin typeface="Montserrat"/>
                <a:ea typeface="Montserrat"/>
              </a:rPr>
              <a:t> de las </a:t>
            </a:r>
            <a:r>
              <a:rPr lang="en-US" sz="1200" b="0" u="none" strike="noStrike" dirty="0" err="1">
                <a:solidFill>
                  <a:srgbClr val="FFFFFF"/>
                </a:solidFill>
                <a:effectLst/>
                <a:uFillTx/>
                <a:latin typeface="Montserrat"/>
                <a:ea typeface="Montserrat"/>
              </a:rPr>
              <a:t>excepciones</a:t>
            </a:r>
            <a:r>
              <a:rPr lang="en-US" sz="1200" b="0" u="none" strike="noStrike" dirty="0">
                <a:solidFill>
                  <a:srgbClr val="FFFFFF"/>
                </a:solidFill>
                <a:effectLst/>
                <a:uFillTx/>
                <a:latin typeface="Montserrat"/>
                <a:ea typeface="Montserrat"/>
              </a:rPr>
              <a:t> se </a:t>
            </a:r>
            <a:r>
              <a:rPr lang="en-US" sz="1200" b="0" u="none" strike="noStrike" dirty="0" err="1">
                <a:solidFill>
                  <a:srgbClr val="FFFFFF"/>
                </a:solidFill>
                <a:effectLst/>
                <a:uFillTx/>
                <a:latin typeface="Montserrat"/>
                <a:ea typeface="Montserrat"/>
              </a:rPr>
              <a:t>recomienda</a:t>
            </a:r>
            <a:r>
              <a:rPr lang="en-US" sz="1200" b="0" u="none" strike="noStrike" dirty="0">
                <a:solidFill>
                  <a:srgbClr val="FFFFFF"/>
                </a:solidFill>
                <a:effectLst/>
                <a:uFillTx/>
                <a:latin typeface="Montserrat"/>
                <a:ea typeface="Montserrat"/>
              </a:rPr>
              <a:t> </a:t>
            </a:r>
            <a:r>
              <a:rPr lang="en-US" sz="1200" b="0" u="none" strike="noStrike" dirty="0" err="1">
                <a:solidFill>
                  <a:srgbClr val="FFFFFF"/>
                </a:solidFill>
                <a:effectLst/>
                <a:uFillTx/>
                <a:latin typeface="Montserrat"/>
                <a:ea typeface="Montserrat"/>
              </a:rPr>
              <a:t>el</a:t>
            </a:r>
            <a:r>
              <a:rPr lang="en-US" sz="1200" b="0" u="none" strike="noStrike" dirty="0">
                <a:solidFill>
                  <a:srgbClr val="FFFFFF"/>
                </a:solidFill>
                <a:effectLst/>
                <a:uFillTx/>
                <a:latin typeface="Montserrat"/>
                <a:ea typeface="Montserrat"/>
              </a:rPr>
              <a:t> </a:t>
            </a:r>
            <a:r>
              <a:rPr lang="en-US" sz="1200" b="0" u="none" strike="noStrike" dirty="0" err="1">
                <a:solidFill>
                  <a:srgbClr val="FFFFFF"/>
                </a:solidFill>
                <a:effectLst/>
                <a:uFillTx/>
                <a:latin typeface="Montserrat"/>
                <a:ea typeface="Montserrat"/>
              </a:rPr>
              <a:t>uso</a:t>
            </a:r>
            <a:r>
              <a:rPr lang="en-US" sz="1200" b="0" u="none" strike="noStrike" dirty="0">
                <a:solidFill>
                  <a:srgbClr val="FFFFFF"/>
                </a:solidFill>
                <a:effectLst/>
                <a:uFillTx/>
                <a:latin typeface="Montserrat"/>
                <a:ea typeface="Montserrat"/>
              </a:rPr>
              <a:t> de try ... catch</a:t>
            </a:r>
            <a:endParaRPr lang="en-US" sz="1200" b="0" u="none" strike="noStrike" dirty="0">
              <a:solidFill>
                <a:srgbClr val="000000"/>
              </a:solidFill>
              <a:effectLst/>
              <a:uFillTx/>
              <a:latin typeface="Times New Roman"/>
            </a:endParaRPr>
          </a:p>
          <a:p>
            <a:endParaRPr lang="es-MX" dirty="0"/>
          </a:p>
          <a:p>
            <a:endParaRPr lang="es-CO" dirty="0"/>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18</a:t>
            </a:fld>
            <a:endParaRPr lang="es-CO"/>
          </a:p>
        </p:txBody>
      </p:sp>
    </p:spTree>
    <p:extLst>
      <p:ext uri="{BB962C8B-B14F-4D97-AF65-F5344CB8AC3E}">
        <p14:creationId xmlns:p14="http://schemas.microsoft.com/office/powerpoint/2010/main" val="3522366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esta imagen tenemos un </a:t>
            </a:r>
            <a:r>
              <a:rPr lang="es-MX" b="1" dirty="0"/>
              <a:t>diagrama jerárquico de las excepciones en Java</a:t>
            </a:r>
            <a:r>
              <a:rPr lang="es-MX" dirty="0"/>
              <a:t>, que muestra cómo están organizadas las clases relacionadas con errores y excepciones dentro del lenguaje.</a:t>
            </a:r>
          </a:p>
          <a:p>
            <a:r>
              <a:rPr lang="es-MX" b="1" dirty="0"/>
              <a:t>✅ Explicación del diagrama</a:t>
            </a:r>
          </a:p>
          <a:p>
            <a:r>
              <a:rPr lang="es-MX" sz="1200" b="1" kern="1200" dirty="0" err="1">
                <a:solidFill>
                  <a:schemeClr val="tx1"/>
                </a:solidFill>
                <a:latin typeface="+mn-lt"/>
                <a:ea typeface="+mn-ea"/>
                <a:cs typeface="+mn-cs"/>
              </a:rPr>
              <a:t>Throwable</a:t>
            </a:r>
            <a:endParaRPr lang="es-MX" dirty="0"/>
          </a:p>
          <a:p>
            <a:pPr lvl="1"/>
            <a:r>
              <a:rPr lang="es-MX" dirty="0"/>
              <a:t>Es la clase base de la que heredan </a:t>
            </a:r>
            <a:r>
              <a:rPr lang="es-MX" b="1" dirty="0"/>
              <a:t>todas las excepciones y errores</a:t>
            </a:r>
            <a:r>
              <a:rPr lang="es-MX" dirty="0"/>
              <a:t> en Java.</a:t>
            </a:r>
          </a:p>
          <a:p>
            <a:pPr lvl="1"/>
            <a:r>
              <a:rPr lang="es-MX" dirty="0"/>
              <a:t>Todo lo que puede ser lanzado con </a:t>
            </a:r>
            <a:r>
              <a:rPr lang="es-MX" sz="1200" kern="1200" dirty="0" err="1">
                <a:solidFill>
                  <a:schemeClr val="tx1"/>
                </a:solidFill>
                <a:latin typeface="+mn-lt"/>
                <a:ea typeface="+mn-ea"/>
                <a:cs typeface="+mn-cs"/>
              </a:rPr>
              <a:t>throw</a:t>
            </a:r>
            <a:r>
              <a:rPr lang="es-MX" dirty="0"/>
              <a:t> proviene de esta clase.</a:t>
            </a:r>
          </a:p>
          <a:p>
            <a:r>
              <a:rPr lang="es-MX" b="1" dirty="0"/>
              <a:t>Dos grandes ramas</a:t>
            </a:r>
            <a:r>
              <a:rPr lang="es-MX" dirty="0"/>
              <a:t>:</a:t>
            </a:r>
          </a:p>
          <a:p>
            <a:pPr lvl="1"/>
            <a:r>
              <a:rPr lang="es-MX" sz="1200" b="1" kern="1200" dirty="0">
                <a:solidFill>
                  <a:schemeClr val="tx1"/>
                </a:solidFill>
                <a:latin typeface="+mn-lt"/>
                <a:ea typeface="+mn-ea"/>
                <a:cs typeface="+mn-cs"/>
              </a:rPr>
              <a:t>1. Error</a:t>
            </a:r>
            <a:r>
              <a:rPr lang="es-MX" dirty="0"/>
              <a:t> </a:t>
            </a:r>
          </a:p>
          <a:p>
            <a:pPr lvl="2"/>
            <a:r>
              <a:rPr lang="es-MX" dirty="0"/>
              <a:t>Representa problemas graves que normalmente no se pueden manejar (por ejemplo, falta de memoria).</a:t>
            </a:r>
          </a:p>
          <a:p>
            <a:pPr lvl="2"/>
            <a:r>
              <a:rPr lang="es-MX" dirty="0"/>
              <a:t>Ejemplo: </a:t>
            </a:r>
            <a:r>
              <a:rPr lang="es-MX" sz="1200" kern="1200" dirty="0" err="1">
                <a:solidFill>
                  <a:schemeClr val="tx1"/>
                </a:solidFill>
                <a:latin typeface="+mn-lt"/>
                <a:ea typeface="+mn-ea"/>
                <a:cs typeface="+mn-cs"/>
              </a:rPr>
              <a:t>AssertionError</a:t>
            </a:r>
            <a:r>
              <a:rPr lang="es-MX" dirty="0"/>
              <a:t>.</a:t>
            </a:r>
          </a:p>
          <a:p>
            <a:pPr lvl="1"/>
            <a:r>
              <a:rPr lang="es-MX" sz="1200" b="1" kern="1200" dirty="0">
                <a:solidFill>
                  <a:schemeClr val="tx1"/>
                </a:solidFill>
                <a:latin typeface="+mn-lt"/>
                <a:ea typeface="+mn-ea"/>
                <a:cs typeface="+mn-cs"/>
              </a:rPr>
              <a:t>2. </a:t>
            </a:r>
            <a:r>
              <a:rPr lang="es-MX" sz="1200" b="1" kern="1200" dirty="0" err="1">
                <a:solidFill>
                  <a:schemeClr val="tx1"/>
                </a:solidFill>
                <a:latin typeface="+mn-lt"/>
                <a:ea typeface="+mn-ea"/>
                <a:cs typeface="+mn-cs"/>
              </a:rPr>
              <a:t>Exception</a:t>
            </a:r>
            <a:r>
              <a:rPr lang="es-MX" dirty="0"/>
              <a:t> </a:t>
            </a:r>
          </a:p>
          <a:p>
            <a:pPr lvl="2"/>
            <a:r>
              <a:rPr lang="es-MX" dirty="0"/>
              <a:t>Representa errores que sí se pueden manejar en el programa.</a:t>
            </a:r>
          </a:p>
          <a:p>
            <a:pPr lvl="2"/>
            <a:r>
              <a:rPr lang="es-MX" dirty="0"/>
              <a:t>Se divide en: </a:t>
            </a:r>
          </a:p>
          <a:p>
            <a:pPr lvl="3"/>
            <a:r>
              <a:rPr lang="es-MX" sz="1200" b="1" kern="1200" dirty="0" err="1">
                <a:solidFill>
                  <a:schemeClr val="tx1"/>
                </a:solidFill>
                <a:latin typeface="+mn-lt"/>
                <a:ea typeface="+mn-ea"/>
                <a:cs typeface="+mn-cs"/>
              </a:rPr>
              <a:t>RuntimeException</a:t>
            </a:r>
            <a:r>
              <a:rPr lang="es-MX" dirty="0"/>
              <a:t> (excepciones no verificadas, ocurren en ejecución): </a:t>
            </a:r>
          </a:p>
          <a:p>
            <a:pPr lvl="4"/>
            <a:r>
              <a:rPr lang="es-MX" dirty="0"/>
              <a:t>Ejemplo: </a:t>
            </a:r>
            <a:r>
              <a:rPr lang="es-MX" sz="1200" kern="1200" dirty="0" err="1">
                <a:solidFill>
                  <a:schemeClr val="tx1"/>
                </a:solidFill>
                <a:latin typeface="+mn-lt"/>
                <a:ea typeface="+mn-ea"/>
                <a:cs typeface="+mn-cs"/>
              </a:rPr>
              <a:t>ArithmeticException</a:t>
            </a:r>
            <a:r>
              <a:rPr lang="es-MX" dirty="0"/>
              <a:t>, </a:t>
            </a:r>
            <a:r>
              <a:rPr lang="es-MX" sz="1200" kern="1200" dirty="0" err="1">
                <a:solidFill>
                  <a:schemeClr val="tx1"/>
                </a:solidFill>
                <a:latin typeface="+mn-lt"/>
                <a:ea typeface="+mn-ea"/>
                <a:cs typeface="+mn-cs"/>
              </a:rPr>
              <a:t>NullPointerException</a:t>
            </a:r>
            <a:r>
              <a:rPr lang="es-MX" dirty="0"/>
              <a:t>.</a:t>
            </a:r>
          </a:p>
          <a:p>
            <a:pPr lvl="3"/>
            <a:r>
              <a:rPr lang="es-MX" b="1" dirty="0"/>
              <a:t>Excepciones verificadas</a:t>
            </a:r>
            <a:r>
              <a:rPr lang="es-MX" dirty="0"/>
              <a:t> (</a:t>
            </a:r>
            <a:r>
              <a:rPr lang="es-MX" dirty="0" err="1"/>
              <a:t>checked</a:t>
            </a:r>
            <a:r>
              <a:rPr lang="es-MX" dirty="0"/>
              <a:t>): </a:t>
            </a:r>
          </a:p>
          <a:p>
            <a:pPr lvl="4"/>
            <a:r>
              <a:rPr lang="es-MX" dirty="0"/>
              <a:t>Ejemplo: </a:t>
            </a:r>
            <a:r>
              <a:rPr lang="es-MX" sz="1200" kern="1200" dirty="0" err="1">
                <a:solidFill>
                  <a:schemeClr val="tx1"/>
                </a:solidFill>
                <a:latin typeface="+mn-lt"/>
                <a:ea typeface="+mn-ea"/>
                <a:cs typeface="+mn-cs"/>
              </a:rPr>
              <a:t>IOException</a:t>
            </a:r>
            <a:r>
              <a:rPr lang="es-MX" dirty="0"/>
              <a:t>, </a:t>
            </a:r>
            <a:r>
              <a:rPr lang="es-MX" sz="1200" kern="1200" dirty="0" err="1">
                <a:solidFill>
                  <a:schemeClr val="tx1"/>
                </a:solidFill>
                <a:latin typeface="+mn-lt"/>
                <a:ea typeface="+mn-ea"/>
                <a:cs typeface="+mn-cs"/>
              </a:rPr>
              <a:t>EOFException</a:t>
            </a:r>
            <a:r>
              <a:rPr lang="es-MX" dirty="0"/>
              <a:t>.</a:t>
            </a:r>
          </a:p>
          <a:p>
            <a:r>
              <a:rPr lang="es-MX" b="1" dirty="0"/>
              <a:t>✅ ¿Por qué es importante?</a:t>
            </a:r>
          </a:p>
          <a:p>
            <a:r>
              <a:rPr lang="es-MX" dirty="0"/>
              <a:t>Este diagrama ayuda a entender </a:t>
            </a:r>
            <a:r>
              <a:rPr lang="es-MX" b="1" dirty="0"/>
              <a:t>qué tipo de error estamos manejando</a:t>
            </a:r>
            <a:r>
              <a:rPr lang="es-MX" dirty="0"/>
              <a:t> y si es obligatorio usar </a:t>
            </a:r>
            <a:r>
              <a:rPr lang="es-MX" sz="1200" kern="1200" dirty="0">
                <a:solidFill>
                  <a:schemeClr val="tx1"/>
                </a:solidFill>
                <a:latin typeface="+mn-lt"/>
                <a:ea typeface="+mn-ea"/>
                <a:cs typeface="+mn-cs"/>
              </a:rPr>
              <a:t>try...catch</a:t>
            </a:r>
            <a:r>
              <a:rPr lang="es-MX" dirty="0"/>
              <a:t> (</a:t>
            </a:r>
            <a:r>
              <a:rPr lang="es-MX" dirty="0" err="1"/>
              <a:t>checked</a:t>
            </a:r>
            <a:r>
              <a:rPr lang="es-MX" dirty="0"/>
              <a:t>) o no (</a:t>
            </a:r>
            <a:r>
              <a:rPr lang="es-MX" dirty="0" err="1"/>
              <a:t>unchecked</a:t>
            </a:r>
            <a:r>
              <a:rPr lang="es-MX" dirty="0"/>
              <a:t>).</a:t>
            </a:r>
          </a:p>
          <a:p>
            <a:r>
              <a:rPr lang="es-MX" dirty="0"/>
              <a:t>Saber la jerarquía permite capturar excepciones específicas o más generales.</a:t>
            </a:r>
          </a:p>
          <a:p>
            <a:endParaRPr lang="es-CO" dirty="0"/>
          </a:p>
        </p:txBody>
      </p:sp>
      <p:sp>
        <p:nvSpPr>
          <p:cNvPr id="4" name="Marcador de número de diapositiva 3"/>
          <p:cNvSpPr>
            <a:spLocks noGrp="1"/>
          </p:cNvSpPr>
          <p:nvPr>
            <p:ph type="sldNum" sz="quarter" idx="5"/>
          </p:nvPr>
        </p:nvSpPr>
        <p:spPr/>
        <p:txBody>
          <a:bodyPr/>
          <a:lstStyle/>
          <a:p>
            <a:fld id="{A893155E-0F79-47C6-BD9E-9E52FBA4E0C3}" type="slidenum">
              <a:rPr lang="es-CO" smtClean="0"/>
              <a:t>19</a:t>
            </a:fld>
            <a:endParaRPr lang="es-CO"/>
          </a:p>
        </p:txBody>
      </p:sp>
    </p:spTree>
    <p:extLst>
      <p:ext uri="{BB962C8B-B14F-4D97-AF65-F5344CB8AC3E}">
        <p14:creationId xmlns:p14="http://schemas.microsoft.com/office/powerpoint/2010/main" val="3263689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aster-page3">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ster-page3">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59200"/>
            <a:ext cx="10972080" cy="108468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3" name="PlaceHolder 2"/>
          <p:cNvSpPr>
            <a:spLocks noGrp="1"/>
          </p:cNvSpPr>
          <p:nvPr>
            <p:ph type="subTitle"/>
          </p:nvPr>
        </p:nvSpPr>
        <p:spPr>
          <a:xfrm>
            <a:off x="609480" y="1520280"/>
            <a:ext cx="10972080" cy="3768480"/>
          </a:xfrm>
          <a:prstGeom prst="rect">
            <a:avLst/>
          </a:prstGeom>
          <a:noFill/>
          <a:ln w="0">
            <a:noFill/>
          </a:ln>
        </p:spPr>
        <p:txBody>
          <a:bodyPr lIns="0" tIns="0" rIns="0" bIns="0" anchor="ctr">
            <a:spAutoFit/>
          </a:bodyPr>
          <a:lstStyle/>
          <a:p>
            <a:pPr indent="0" algn="ctr">
              <a:buNone/>
            </a:pPr>
            <a:endParaRPr lang="en-US" sz="3200" b="0" u="none" strike="noStrike">
              <a:solidFill>
                <a:srgbClr val="000000"/>
              </a:solidFill>
              <a:effectLst/>
              <a:uFillTx/>
              <a:latin typeface="Arial"/>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D0D81B0-AA4A-F02C-23A3-CF9AAE51F44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PlaceHolder 1"/>
          <p:cNvSpPr>
            <a:spLocks noGrp="1"/>
          </p:cNvSpPr>
          <p:nvPr>
            <p:ph type="title"/>
          </p:nvPr>
        </p:nvSpPr>
        <p:spPr>
          <a:xfrm>
            <a:off x="609480" y="259200"/>
            <a:ext cx="10972080" cy="108468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3" name="PlaceHolder 2"/>
          <p:cNvSpPr>
            <a:spLocks noGrp="1"/>
          </p:cNvSpPr>
          <p:nvPr>
            <p:ph type="body"/>
          </p:nvPr>
        </p:nvSpPr>
        <p:spPr>
          <a:xfrm>
            <a:off x="609480" y="1520280"/>
            <a:ext cx="10972080" cy="37684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
        <p:nvSpPr>
          <p:cNvPr id="5" name="CuadroTexto 4">
            <a:extLst>
              <a:ext uri="{FF2B5EF4-FFF2-40B4-BE49-F238E27FC236}">
                <a16:creationId xmlns:a16="http://schemas.microsoft.com/office/drawing/2014/main" id="{C5452EFF-7E2C-DE42-BC4D-27FDD12359AE}"/>
              </a:ext>
            </a:extLst>
          </p:cNvPr>
          <p:cNvSpPr txBox="1"/>
          <p:nvPr userDrawn="1">
            <p:extLst>
              <p:ext uri="{1162E1C5-73C7-4A58-AE30-91384D911F3F}">
                <p184:classification xmlns:p184="http://schemas.microsoft.com/office/powerpoint/2018/4/main" val="hdr"/>
              </p:ext>
            </p:extLst>
          </p:nvPr>
        </p:nvSpPr>
        <p:spPr>
          <a:xfrm>
            <a:off x="10812463" y="63500"/>
            <a:ext cx="1354137" cy="228600"/>
          </a:xfrm>
          <a:prstGeom prst="rect">
            <a:avLst/>
          </a:prstGeom>
        </p:spPr>
        <p:txBody>
          <a:bodyPr horzOverflow="overflow" lIns="0" tIns="0" rIns="0" bIns="0">
            <a:spAutoFit/>
          </a:bodyPr>
          <a:lstStyle/>
          <a:p>
            <a:pPr algn="l"/>
            <a:r>
              <a:rPr lang="es-CO" sz="1500">
                <a:solidFill>
                  <a:srgbClr val="FF0000">
                    <a:alpha val="50000"/>
                  </a:srgbClr>
                </a:solidFill>
                <a:latin typeface="Aptos" panose="020B0004020202020204" pitchFamily="34" charset="0"/>
              </a:rPr>
              <a:t>CONFIDENCIAL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71320" y="1435391"/>
            <a:ext cx="8571577" cy="615553"/>
          </a:xfrm>
          <a:prstGeom prst="rect">
            <a:avLst/>
          </a:prstGeom>
          <a:noFill/>
          <a:ln w="0">
            <a:noFill/>
          </a:ln>
        </p:spPr>
        <p:txBody>
          <a:bodyPr wrap="none" lIns="0" tIns="0" rIns="0" bIns="0" anchor="t">
            <a:spAutoFit/>
          </a:bodyPr>
          <a:lstStyle/>
          <a:p>
            <a:r>
              <a:rPr lang="en-US" sz="4000" dirty="0">
                <a:solidFill>
                  <a:srgbClr val="000000"/>
                </a:solidFill>
                <a:latin typeface="CrimsonPro"/>
                <a:ea typeface="CrimsonPro"/>
              </a:rPr>
              <a:t>Workshop de </a:t>
            </a:r>
            <a:r>
              <a:rPr lang="en-US" sz="4000" dirty="0" err="1">
                <a:solidFill>
                  <a:srgbClr val="000000"/>
                </a:solidFill>
                <a:latin typeface="CrimsonPro"/>
                <a:ea typeface="CrimsonPro"/>
              </a:rPr>
              <a:t>Automatización</a:t>
            </a:r>
            <a:r>
              <a:rPr lang="en-US" sz="4000" dirty="0">
                <a:solidFill>
                  <a:srgbClr val="000000"/>
                </a:solidFill>
                <a:latin typeface="CrimsonPro"/>
                <a:ea typeface="CrimsonPro"/>
              </a:rPr>
              <a:t> de </a:t>
            </a:r>
            <a:r>
              <a:rPr lang="en-US" sz="4000" dirty="0" err="1">
                <a:solidFill>
                  <a:srgbClr val="000000"/>
                </a:solidFill>
                <a:latin typeface="CrimsonPro"/>
                <a:ea typeface="CrimsonPro"/>
              </a:rPr>
              <a:t>Pruebas</a:t>
            </a:r>
            <a:endParaRPr lang="en-US" sz="4000" dirty="0">
              <a:solidFill>
                <a:srgbClr val="000000"/>
              </a:solidFill>
              <a:latin typeface="Times New Roman"/>
            </a:endParaRPr>
          </a:p>
        </p:txBody>
      </p:sp>
      <p:sp>
        <p:nvSpPr>
          <p:cNvPr id="10" name="CuadroTexto 9"/>
          <p:cNvSpPr txBox="1"/>
          <p:nvPr/>
        </p:nvSpPr>
        <p:spPr>
          <a:xfrm>
            <a:off x="571320" y="3704760"/>
            <a:ext cx="988200" cy="349200"/>
          </a:xfrm>
          <a:prstGeom prst="rect">
            <a:avLst/>
          </a:prstGeom>
          <a:noFill/>
          <a:ln w="0">
            <a:noFill/>
          </a:ln>
        </p:spPr>
        <p:txBody>
          <a:bodyPr wrap="none" lIns="0" tIns="0" rIns="0" bIns="0" anchor="t">
            <a:spAutoFit/>
          </a:bodyPr>
          <a:lstStyle/>
          <a:p>
            <a:r>
              <a:rPr lang="en-US" sz="2250" b="0" u="none" strike="noStrike" dirty="0" err="1">
                <a:solidFill>
                  <a:srgbClr val="333333"/>
                </a:solidFill>
                <a:effectLst/>
                <a:uFillTx/>
                <a:latin typeface="Montserrat"/>
                <a:ea typeface="Montserrat"/>
              </a:rPr>
              <a:t>Parte</a:t>
            </a:r>
            <a:r>
              <a:rPr lang="en-US" sz="2250" b="0" u="none" strike="noStrike" dirty="0">
                <a:solidFill>
                  <a:srgbClr val="333333"/>
                </a:solidFill>
                <a:effectLst/>
                <a:uFillTx/>
                <a:latin typeface="Montserrat"/>
                <a:ea typeface="Montserrat"/>
              </a:rPr>
              <a:t> 2</a:t>
            </a:r>
            <a:endParaRPr lang="en-US" sz="2250" b="0" u="none" strike="noStrike" dirty="0">
              <a:solidFill>
                <a:srgbClr val="000000"/>
              </a:solidFill>
              <a:effectLst/>
              <a:uFillTx/>
              <a:latin typeface="Times New Roman"/>
            </a:endParaRPr>
          </a:p>
        </p:txBody>
      </p:sp>
      <p:sp>
        <p:nvSpPr>
          <p:cNvPr id="11" name="CuadroTexto 10"/>
          <p:cNvSpPr txBox="1"/>
          <p:nvPr/>
        </p:nvSpPr>
        <p:spPr>
          <a:xfrm>
            <a:off x="571320" y="4369680"/>
            <a:ext cx="1901161" cy="276999"/>
          </a:xfrm>
          <a:prstGeom prst="rect">
            <a:avLst/>
          </a:prstGeom>
          <a:noFill/>
          <a:ln w="0">
            <a:noFill/>
          </a:ln>
        </p:spPr>
        <p:txBody>
          <a:bodyPr wrap="none" lIns="0" tIns="0" rIns="0" bIns="0" anchor="t">
            <a:spAutoFit/>
          </a:bodyPr>
          <a:lstStyle/>
          <a:p>
            <a:r>
              <a:rPr lang="en-US" sz="1800" b="0" u="none" strike="noStrike" dirty="0" err="1">
                <a:solidFill>
                  <a:srgbClr val="555555"/>
                </a:solidFill>
                <a:effectLst/>
                <a:uFillTx/>
                <a:latin typeface="Montserrat"/>
                <a:ea typeface="Montserrat"/>
              </a:rPr>
              <a:t>Noviembre</a:t>
            </a:r>
            <a:r>
              <a:rPr lang="en-US" sz="1800" b="0" u="none" strike="noStrike" dirty="0">
                <a:solidFill>
                  <a:srgbClr val="555555"/>
                </a:solidFill>
                <a:effectLst/>
                <a:uFillTx/>
                <a:latin typeface="Montserrat"/>
                <a:ea typeface="Montserrat"/>
              </a:rPr>
              <a:t> 2025</a:t>
            </a:r>
            <a:endParaRPr lang="en-US" sz="1800" b="0" u="none" strike="noStrike" dirty="0">
              <a:solidFill>
                <a:srgbClr val="000000"/>
              </a:solidFill>
              <a:effectLst/>
              <a:uFillTx/>
              <a:latin typeface="Times New Roman"/>
            </a:endParaRPr>
          </a:p>
        </p:txBody>
      </p:sp>
      <p:sp>
        <p:nvSpPr>
          <p:cNvPr id="12" name="Forma libre: forma 11"/>
          <p:cNvSpPr/>
          <p:nvPr/>
        </p:nvSpPr>
        <p:spPr>
          <a:xfrm>
            <a:off x="-1" y="2647800"/>
            <a:ext cx="6096001" cy="952920"/>
          </a:xfrm>
          <a:custGeom>
            <a:avLst/>
            <a:gdLst/>
            <a:ahLst/>
            <a:cxnLst/>
            <a:rect l="0" t="0" r="r" b="b"/>
            <a:pathLst>
              <a:path w="11192" h="2647">
                <a:moveTo>
                  <a:pt x="0" y="0"/>
                </a:moveTo>
                <a:lnTo>
                  <a:pt x="11192" y="0"/>
                </a:lnTo>
                <a:lnTo>
                  <a:pt x="11192" y="2647"/>
                </a:lnTo>
                <a:lnTo>
                  <a:pt x="0" y="2647"/>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3" name="CuadroTexto 12"/>
          <p:cNvSpPr txBox="1"/>
          <p:nvPr/>
        </p:nvSpPr>
        <p:spPr>
          <a:xfrm>
            <a:off x="571320" y="4767840"/>
            <a:ext cx="3645000" cy="207720"/>
          </a:xfrm>
          <a:prstGeom prst="rect">
            <a:avLst/>
          </a:prstGeom>
          <a:noFill/>
          <a:ln w="0">
            <a:noFill/>
          </a:ln>
        </p:spPr>
        <p:txBody>
          <a:bodyPr wrap="none" lIns="0" tIns="0" rIns="0" bIns="0" anchor="t">
            <a:spAutoFit/>
          </a:bodyPr>
          <a:lstStyle/>
          <a:p>
            <a:r>
              <a:rPr lang="en-US" sz="1350" b="0" u="none" strike="noStrike">
                <a:solidFill>
                  <a:srgbClr val="555555"/>
                </a:solidFill>
                <a:effectLst/>
                <a:uFillTx/>
                <a:latin typeface="Montserrat"/>
                <a:ea typeface="Montserrat"/>
              </a:rPr>
              <a:t>Fundamentos de Java para Automatización</a:t>
            </a:r>
            <a:endParaRPr lang="en-US" sz="1350" b="0" u="none" strike="noStrike">
              <a:solidFill>
                <a:srgbClr val="000000"/>
              </a:solidFill>
              <a:effectLst/>
              <a:uFillTx/>
              <a:latin typeface="Times New Roman"/>
            </a:endParaRPr>
          </a:p>
        </p:txBody>
      </p:sp>
      <p:sp>
        <p:nvSpPr>
          <p:cNvPr id="14" name="CuadroTexto 13"/>
          <p:cNvSpPr txBox="1"/>
          <p:nvPr/>
        </p:nvSpPr>
        <p:spPr>
          <a:xfrm>
            <a:off x="638280" y="2843640"/>
            <a:ext cx="5121595" cy="553998"/>
          </a:xfrm>
          <a:prstGeom prst="rect">
            <a:avLst/>
          </a:prstGeom>
          <a:noFill/>
          <a:ln w="0">
            <a:noFill/>
          </a:ln>
        </p:spPr>
        <p:txBody>
          <a:bodyPr wrap="none" lIns="0" tIns="0" rIns="0" bIns="0" anchor="t">
            <a:spAutoFit/>
          </a:bodyPr>
          <a:lstStyle/>
          <a:p>
            <a:r>
              <a:rPr lang="en-US" sz="3600" b="0" u="none" strike="noStrike" dirty="0">
                <a:solidFill>
                  <a:srgbClr val="FFFFFF"/>
                </a:solidFill>
                <a:effectLst/>
                <a:uFillTx/>
                <a:latin typeface="Montserrat"/>
                <a:ea typeface="Montserrat"/>
              </a:rPr>
              <a:t>NIVELACIÓN EN JAVA</a:t>
            </a:r>
            <a:endParaRPr lang="en-US" sz="3600" b="0" u="none" strike="noStrike" dirty="0">
              <a:solidFill>
                <a:srgbClr val="000000"/>
              </a:solidFill>
              <a:effectLst/>
              <a:uFillTx/>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orma libre: forma 110"/>
          <p:cNvSpPr/>
          <p:nvPr/>
        </p:nvSpPr>
        <p:spPr>
          <a:xfrm>
            <a:off x="0" y="761760"/>
            <a:ext cx="6162840" cy="810000"/>
          </a:xfrm>
          <a:custGeom>
            <a:avLst/>
            <a:gdLst/>
            <a:ahLst/>
            <a:cxnLst/>
            <a:rect l="0" t="0" r="r" b="b"/>
            <a:pathLst>
              <a:path w="17119" h="2250">
                <a:moveTo>
                  <a:pt x="0" y="0"/>
                </a:moveTo>
                <a:lnTo>
                  <a:pt x="17119" y="0"/>
                </a:lnTo>
                <a:lnTo>
                  <a:pt x="17119"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2" name="Forma libre: forma 111"/>
          <p:cNvSpPr/>
          <p:nvPr/>
        </p:nvSpPr>
        <p:spPr>
          <a:xfrm>
            <a:off x="1342800" y="1885680"/>
            <a:ext cx="4591440" cy="2076840"/>
          </a:xfrm>
          <a:custGeom>
            <a:avLst/>
            <a:gdLst/>
            <a:ahLst/>
            <a:cxnLst/>
            <a:rect l="0" t="0" r="r" b="b"/>
            <a:pathLst>
              <a:path w="12754" h="5769" fill="none">
                <a:moveTo>
                  <a:pt x="0" y="0"/>
                </a:moveTo>
                <a:lnTo>
                  <a:pt x="12754" y="0"/>
                </a:lnTo>
                <a:lnTo>
                  <a:pt x="12754" y="5769"/>
                </a:lnTo>
                <a:lnTo>
                  <a:pt x="0" y="5769"/>
                </a:lnTo>
                <a:lnTo>
                  <a:pt x="0" y="0"/>
                </a:lnTo>
              </a:path>
            </a:pathLst>
          </a:custGeom>
          <a:ln w="18720">
            <a:solidFill>
              <a:srgbClr val="E5E7EB"/>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113" name="Imagen 112"/>
          <p:cNvPicPr/>
          <p:nvPr/>
        </p:nvPicPr>
        <p:blipFill>
          <a:blip r:embed="rId2"/>
          <a:stretch/>
        </p:blipFill>
        <p:spPr>
          <a:xfrm>
            <a:off x="1352520" y="2266920"/>
            <a:ext cx="4571640" cy="1314000"/>
          </a:xfrm>
          <a:prstGeom prst="rect">
            <a:avLst/>
          </a:prstGeom>
          <a:noFill/>
          <a:ln w="0">
            <a:noFill/>
          </a:ln>
        </p:spPr>
      </p:pic>
      <p:sp>
        <p:nvSpPr>
          <p:cNvPr id="114" name="Forma libre: forma 113"/>
          <p:cNvSpPr/>
          <p:nvPr/>
        </p:nvSpPr>
        <p:spPr>
          <a:xfrm>
            <a:off x="6257880" y="1885680"/>
            <a:ext cx="4591440" cy="2076840"/>
          </a:xfrm>
          <a:custGeom>
            <a:avLst/>
            <a:gdLst/>
            <a:ahLst/>
            <a:cxnLst/>
            <a:rect l="0" t="0" r="r" b="b"/>
            <a:pathLst>
              <a:path w="12754" h="5769" fill="none">
                <a:moveTo>
                  <a:pt x="0" y="0"/>
                </a:moveTo>
                <a:lnTo>
                  <a:pt x="12754" y="0"/>
                </a:lnTo>
                <a:lnTo>
                  <a:pt x="12754" y="5769"/>
                </a:lnTo>
                <a:lnTo>
                  <a:pt x="0" y="5769"/>
                </a:lnTo>
                <a:lnTo>
                  <a:pt x="0" y="0"/>
                </a:lnTo>
              </a:path>
            </a:pathLst>
          </a:custGeom>
          <a:ln w="18720">
            <a:solidFill>
              <a:srgbClr val="E5E7EB"/>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115" name="Imagen 114"/>
          <p:cNvPicPr/>
          <p:nvPr/>
        </p:nvPicPr>
        <p:blipFill>
          <a:blip r:embed="rId3"/>
          <a:stretch/>
        </p:blipFill>
        <p:spPr>
          <a:xfrm>
            <a:off x="6267600" y="2552760"/>
            <a:ext cx="4571640" cy="742680"/>
          </a:xfrm>
          <a:prstGeom prst="rect">
            <a:avLst/>
          </a:prstGeom>
          <a:noFill/>
          <a:ln w="0">
            <a:noFill/>
          </a:ln>
        </p:spPr>
      </p:pic>
      <p:sp>
        <p:nvSpPr>
          <p:cNvPr id="116" name="Forma libre: forma 115"/>
          <p:cNvSpPr/>
          <p:nvPr/>
        </p:nvSpPr>
        <p:spPr>
          <a:xfrm>
            <a:off x="1342800" y="4286160"/>
            <a:ext cx="4591440" cy="2076840"/>
          </a:xfrm>
          <a:custGeom>
            <a:avLst/>
            <a:gdLst/>
            <a:ahLst/>
            <a:cxnLst/>
            <a:rect l="0" t="0" r="r" b="b"/>
            <a:pathLst>
              <a:path w="12754" h="5769" fill="none">
                <a:moveTo>
                  <a:pt x="0" y="0"/>
                </a:moveTo>
                <a:lnTo>
                  <a:pt x="12754" y="0"/>
                </a:lnTo>
                <a:lnTo>
                  <a:pt x="12754" y="5769"/>
                </a:lnTo>
                <a:lnTo>
                  <a:pt x="0" y="5769"/>
                </a:lnTo>
                <a:lnTo>
                  <a:pt x="0" y="0"/>
                </a:lnTo>
              </a:path>
            </a:pathLst>
          </a:custGeom>
          <a:ln w="18720">
            <a:solidFill>
              <a:srgbClr val="E5E7EB"/>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117" name="Imagen 116"/>
          <p:cNvPicPr/>
          <p:nvPr/>
        </p:nvPicPr>
        <p:blipFill>
          <a:blip r:embed="rId4"/>
          <a:stretch/>
        </p:blipFill>
        <p:spPr>
          <a:xfrm>
            <a:off x="1581120" y="4295880"/>
            <a:ext cx="4114440" cy="2057040"/>
          </a:xfrm>
          <a:prstGeom prst="rect">
            <a:avLst/>
          </a:prstGeom>
          <a:noFill/>
          <a:ln w="0">
            <a:noFill/>
          </a:ln>
        </p:spPr>
      </p:pic>
      <p:sp>
        <p:nvSpPr>
          <p:cNvPr id="118" name="Forma libre: forma 117"/>
          <p:cNvSpPr/>
          <p:nvPr/>
        </p:nvSpPr>
        <p:spPr>
          <a:xfrm>
            <a:off x="6257880" y="4286160"/>
            <a:ext cx="4591440" cy="2076840"/>
          </a:xfrm>
          <a:custGeom>
            <a:avLst/>
            <a:gdLst/>
            <a:ahLst/>
            <a:cxnLst/>
            <a:rect l="0" t="0" r="r" b="b"/>
            <a:pathLst>
              <a:path w="12754" h="5769" fill="none">
                <a:moveTo>
                  <a:pt x="0" y="0"/>
                </a:moveTo>
                <a:lnTo>
                  <a:pt x="12754" y="0"/>
                </a:lnTo>
                <a:lnTo>
                  <a:pt x="12754" y="5769"/>
                </a:lnTo>
                <a:lnTo>
                  <a:pt x="0" y="5769"/>
                </a:lnTo>
                <a:lnTo>
                  <a:pt x="0" y="0"/>
                </a:lnTo>
              </a:path>
            </a:pathLst>
          </a:custGeom>
          <a:ln w="18720">
            <a:solidFill>
              <a:srgbClr val="E5E7EB"/>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119" name="Imagen 118"/>
          <p:cNvPicPr/>
          <p:nvPr/>
        </p:nvPicPr>
        <p:blipFill>
          <a:blip r:embed="rId5"/>
          <a:stretch/>
        </p:blipFill>
        <p:spPr>
          <a:xfrm>
            <a:off x="6286320" y="4295880"/>
            <a:ext cx="4543200" cy="2057040"/>
          </a:xfrm>
          <a:prstGeom prst="rect">
            <a:avLst/>
          </a:prstGeom>
          <a:noFill/>
          <a:ln w="0">
            <a:noFill/>
          </a:ln>
        </p:spPr>
      </p:pic>
      <p:sp>
        <p:nvSpPr>
          <p:cNvPr id="120" name="Forma libre: forma 119"/>
          <p:cNvSpPr/>
          <p:nvPr/>
        </p:nvSpPr>
        <p:spPr>
          <a:xfrm>
            <a:off x="761760" y="66006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1" name="CuadroTexto 120"/>
          <p:cNvSpPr txBox="1"/>
          <p:nvPr/>
        </p:nvSpPr>
        <p:spPr>
          <a:xfrm>
            <a:off x="838080" y="954000"/>
            <a:ext cx="445824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Listas: Ejemplos de Código</a:t>
            </a:r>
            <a:endParaRPr lang="en-US" sz="2700" b="0" u="none" strike="noStrike">
              <a:solidFill>
                <a:srgbClr val="000000"/>
              </a:solidFill>
              <a:effectLst/>
              <a:uFillTx/>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orma libre: forma 123"/>
          <p:cNvSpPr/>
          <p:nvPr/>
        </p:nvSpPr>
        <p:spPr>
          <a:xfrm>
            <a:off x="0" y="761760"/>
            <a:ext cx="4610160" cy="810000"/>
          </a:xfrm>
          <a:custGeom>
            <a:avLst/>
            <a:gdLst/>
            <a:ahLst/>
            <a:cxnLst/>
            <a:rect l="0" t="0" r="r" b="b"/>
            <a:pathLst>
              <a:path w="12806" h="2250">
                <a:moveTo>
                  <a:pt x="0" y="0"/>
                </a:moveTo>
                <a:lnTo>
                  <a:pt x="12806" y="0"/>
                </a:lnTo>
                <a:lnTo>
                  <a:pt x="12806"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5" name="CuadroTexto 124"/>
          <p:cNvSpPr txBox="1"/>
          <p:nvPr/>
        </p:nvSpPr>
        <p:spPr>
          <a:xfrm>
            <a:off x="838080" y="954000"/>
            <a:ext cx="30909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List - add</a:t>
            </a:r>
            <a:endParaRPr lang="en-US" sz="2700" b="0" u="none" strike="noStrike">
              <a:solidFill>
                <a:srgbClr val="000000"/>
              </a:solidFill>
              <a:effectLst/>
              <a:uFillTx/>
              <a:latin typeface="Times New Roman"/>
            </a:endParaRPr>
          </a:p>
        </p:txBody>
      </p:sp>
      <p:pic>
        <p:nvPicPr>
          <p:cNvPr id="126" name="Imagen 125"/>
          <p:cNvPicPr/>
          <p:nvPr/>
        </p:nvPicPr>
        <p:blipFill>
          <a:blip r:embed="rId2"/>
          <a:stretch/>
        </p:blipFill>
        <p:spPr>
          <a:xfrm>
            <a:off x="762120" y="3048120"/>
            <a:ext cx="5181120" cy="2381040"/>
          </a:xfrm>
          <a:prstGeom prst="rect">
            <a:avLst/>
          </a:prstGeom>
          <a:noFill/>
          <a:ln w="0">
            <a:noFill/>
          </a:ln>
        </p:spPr>
      </p:pic>
      <p:sp>
        <p:nvSpPr>
          <p:cNvPr id="127" name="CuadroTexto 126"/>
          <p:cNvSpPr txBox="1"/>
          <p:nvPr/>
        </p:nvSpPr>
        <p:spPr>
          <a:xfrm>
            <a:off x="762120" y="1883880"/>
            <a:ext cx="43884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add</a:t>
            </a:r>
            <a:endParaRPr lang="en-US" sz="1800" b="0" u="none" strike="noStrike">
              <a:solidFill>
                <a:srgbClr val="000000"/>
              </a:solidFill>
              <a:effectLst/>
              <a:uFillTx/>
              <a:latin typeface="Times New Roman"/>
            </a:endParaRPr>
          </a:p>
        </p:txBody>
      </p:sp>
      <p:pic>
        <p:nvPicPr>
          <p:cNvPr id="128" name="Imagen 127"/>
          <p:cNvPicPr/>
          <p:nvPr/>
        </p:nvPicPr>
        <p:blipFill>
          <a:blip r:embed="rId3"/>
          <a:stretch/>
        </p:blipFill>
        <p:spPr>
          <a:xfrm>
            <a:off x="6248520" y="3057480"/>
            <a:ext cx="5181120" cy="2361960"/>
          </a:xfrm>
          <a:prstGeom prst="rect">
            <a:avLst/>
          </a:prstGeom>
          <a:noFill/>
          <a:ln w="0">
            <a:noFill/>
          </a:ln>
        </p:spPr>
      </p:pic>
      <p:sp>
        <p:nvSpPr>
          <p:cNvPr id="129" name="Forma libre: forma 128"/>
          <p:cNvSpPr/>
          <p:nvPr/>
        </p:nvSpPr>
        <p:spPr>
          <a:xfrm>
            <a:off x="761760" y="63720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0" name="CuadroTexto 129"/>
          <p:cNvSpPr txBox="1"/>
          <p:nvPr/>
        </p:nvSpPr>
        <p:spPr>
          <a:xfrm>
            <a:off x="6248520" y="1883880"/>
            <a:ext cx="164880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add con índice</a:t>
            </a:r>
            <a:endParaRPr lang="en-US" sz="1800" b="0" u="none" strike="noStrike">
              <a:solidFill>
                <a:srgbClr val="000000"/>
              </a:solidFill>
              <a:effectLst/>
              <a:uFillTx/>
              <a:latin typeface="Times New Roman"/>
            </a:endParaRPr>
          </a:p>
        </p:txBody>
      </p:sp>
      <p:sp>
        <p:nvSpPr>
          <p:cNvPr id="131" name="CuadroTexto 130"/>
          <p:cNvSpPr txBox="1"/>
          <p:nvPr/>
        </p:nvSpPr>
        <p:spPr>
          <a:xfrm>
            <a:off x="762120" y="66240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132" name="CuadroTexto 131"/>
          <p:cNvSpPr txBox="1"/>
          <p:nvPr/>
        </p:nvSpPr>
        <p:spPr>
          <a:xfrm>
            <a:off x="11333880" y="662400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11</a:t>
            </a:r>
            <a:endParaRPr lang="en-US" sz="1050" b="0" u="none" strike="noStrike">
              <a:solidFill>
                <a:srgbClr val="000000"/>
              </a:solidFill>
              <a:effectLst/>
              <a:uFillTx/>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orma libre: forma 134"/>
          <p:cNvSpPr/>
          <p:nvPr/>
        </p:nvSpPr>
        <p:spPr>
          <a:xfrm>
            <a:off x="0" y="761760"/>
            <a:ext cx="4600800" cy="810000"/>
          </a:xfrm>
          <a:custGeom>
            <a:avLst/>
            <a:gdLst/>
            <a:ahLst/>
            <a:cxnLst/>
            <a:rect l="0" t="0" r="r" b="b"/>
            <a:pathLst>
              <a:path w="12780" h="2250">
                <a:moveTo>
                  <a:pt x="0" y="0"/>
                </a:moveTo>
                <a:lnTo>
                  <a:pt x="12780" y="0"/>
                </a:lnTo>
                <a:lnTo>
                  <a:pt x="12780"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36" name="CuadroTexto 135"/>
          <p:cNvSpPr txBox="1"/>
          <p:nvPr/>
        </p:nvSpPr>
        <p:spPr>
          <a:xfrm>
            <a:off x="838080" y="954000"/>
            <a:ext cx="30474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clase List</a:t>
            </a:r>
            <a:endParaRPr lang="en-US" sz="2700" b="0" u="none" strike="noStrike">
              <a:solidFill>
                <a:srgbClr val="000000"/>
              </a:solidFill>
              <a:effectLst/>
              <a:uFillTx/>
              <a:latin typeface="Times New Roman"/>
            </a:endParaRPr>
          </a:p>
        </p:txBody>
      </p:sp>
      <p:pic>
        <p:nvPicPr>
          <p:cNvPr id="137" name="Imagen 136"/>
          <p:cNvPicPr/>
          <p:nvPr/>
        </p:nvPicPr>
        <p:blipFill>
          <a:blip r:embed="rId2"/>
          <a:stretch/>
        </p:blipFill>
        <p:spPr>
          <a:xfrm>
            <a:off x="1523880" y="2895480"/>
            <a:ext cx="3580920" cy="2381040"/>
          </a:xfrm>
          <a:prstGeom prst="rect">
            <a:avLst/>
          </a:prstGeom>
          <a:noFill/>
          <a:ln w="0">
            <a:noFill/>
          </a:ln>
        </p:spPr>
      </p:pic>
      <p:sp>
        <p:nvSpPr>
          <p:cNvPr id="138" name="CuadroTexto 137"/>
          <p:cNvSpPr txBox="1"/>
          <p:nvPr/>
        </p:nvSpPr>
        <p:spPr>
          <a:xfrm>
            <a:off x="762120" y="2445840"/>
            <a:ext cx="90612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Add List</a:t>
            </a:r>
            <a:endParaRPr lang="en-US" sz="1800" b="0" u="none" strike="noStrike">
              <a:solidFill>
                <a:srgbClr val="000000"/>
              </a:solidFill>
              <a:effectLst/>
              <a:uFillTx/>
              <a:latin typeface="Times New Roman"/>
            </a:endParaRPr>
          </a:p>
        </p:txBody>
      </p:sp>
      <p:pic>
        <p:nvPicPr>
          <p:cNvPr id="139" name="Imagen 138"/>
          <p:cNvPicPr/>
          <p:nvPr/>
        </p:nvPicPr>
        <p:blipFill>
          <a:blip r:embed="rId3"/>
          <a:stretch/>
        </p:blipFill>
        <p:spPr>
          <a:xfrm>
            <a:off x="7086600" y="2895480"/>
            <a:ext cx="3580920" cy="2381040"/>
          </a:xfrm>
          <a:prstGeom prst="rect">
            <a:avLst/>
          </a:prstGeom>
          <a:noFill/>
          <a:ln w="0">
            <a:noFill/>
          </a:ln>
        </p:spPr>
      </p:pic>
      <p:sp>
        <p:nvSpPr>
          <p:cNvPr id="140" name="Forma libre: forma 139"/>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1" name="CuadroTexto 140"/>
          <p:cNvSpPr txBox="1"/>
          <p:nvPr/>
        </p:nvSpPr>
        <p:spPr>
          <a:xfrm>
            <a:off x="6324480" y="2445840"/>
            <a:ext cx="211644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Add List con índice</a:t>
            </a:r>
            <a:endParaRPr lang="en-US" sz="1800" b="0" u="none" strike="noStrike">
              <a:solidFill>
                <a:srgbClr val="000000"/>
              </a:solidFill>
              <a:effectLst/>
              <a:uFillTx/>
              <a:latin typeface="Times New Roman"/>
            </a:endParaRPr>
          </a:p>
        </p:txBody>
      </p:sp>
      <p:sp>
        <p:nvSpPr>
          <p:cNvPr id="142" name="CuadroTexto 141"/>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143" name="CuadroTexto 142"/>
          <p:cNvSpPr txBox="1"/>
          <p:nvPr/>
        </p:nvSpPr>
        <p:spPr>
          <a:xfrm>
            <a:off x="11306160" y="639540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12</a:t>
            </a:r>
            <a:endParaRPr lang="en-US" sz="1050" b="0" u="none" strike="noStrike">
              <a:solidFill>
                <a:srgbClr val="000000"/>
              </a:solidFill>
              <a:effectLst/>
              <a:uFillTx/>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orma libre: forma 145"/>
          <p:cNvSpPr/>
          <p:nvPr/>
        </p:nvSpPr>
        <p:spPr>
          <a:xfrm>
            <a:off x="0" y="761760"/>
            <a:ext cx="4600800" cy="810000"/>
          </a:xfrm>
          <a:custGeom>
            <a:avLst/>
            <a:gdLst/>
            <a:ahLst/>
            <a:cxnLst/>
            <a:rect l="0" t="0" r="r" b="b"/>
            <a:pathLst>
              <a:path w="12780" h="2250">
                <a:moveTo>
                  <a:pt x="0" y="0"/>
                </a:moveTo>
                <a:lnTo>
                  <a:pt x="12780" y="0"/>
                </a:lnTo>
                <a:lnTo>
                  <a:pt x="12780"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47" name="CuadroTexto 146"/>
          <p:cNvSpPr txBox="1"/>
          <p:nvPr/>
        </p:nvSpPr>
        <p:spPr>
          <a:xfrm>
            <a:off x="838080" y="954000"/>
            <a:ext cx="30474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clase List</a:t>
            </a:r>
            <a:endParaRPr lang="en-US" sz="2700" b="0" u="none" strike="noStrike">
              <a:solidFill>
                <a:srgbClr val="000000"/>
              </a:solidFill>
              <a:effectLst/>
              <a:uFillTx/>
              <a:latin typeface="Times New Roman"/>
            </a:endParaRPr>
          </a:p>
        </p:txBody>
      </p:sp>
      <p:pic>
        <p:nvPicPr>
          <p:cNvPr id="148" name="Imagen 147"/>
          <p:cNvPicPr/>
          <p:nvPr/>
        </p:nvPicPr>
        <p:blipFill>
          <a:blip r:embed="rId2"/>
          <a:stretch/>
        </p:blipFill>
        <p:spPr>
          <a:xfrm>
            <a:off x="1171440" y="3219480"/>
            <a:ext cx="4285800" cy="1885680"/>
          </a:xfrm>
          <a:prstGeom prst="rect">
            <a:avLst/>
          </a:prstGeom>
          <a:noFill/>
          <a:ln w="0">
            <a:noFill/>
          </a:ln>
        </p:spPr>
      </p:pic>
      <p:sp>
        <p:nvSpPr>
          <p:cNvPr id="149" name="CuadroTexto 148"/>
          <p:cNvSpPr txBox="1"/>
          <p:nvPr/>
        </p:nvSpPr>
        <p:spPr>
          <a:xfrm>
            <a:off x="3132000" y="2445840"/>
            <a:ext cx="32940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set</a:t>
            </a:r>
            <a:endParaRPr lang="en-US" sz="1800" b="0" u="none" strike="noStrike">
              <a:solidFill>
                <a:srgbClr val="000000"/>
              </a:solidFill>
              <a:effectLst/>
              <a:uFillTx/>
              <a:latin typeface="Times New Roman"/>
            </a:endParaRPr>
          </a:p>
        </p:txBody>
      </p:sp>
      <p:pic>
        <p:nvPicPr>
          <p:cNvPr id="150" name="Imagen 149"/>
          <p:cNvPicPr/>
          <p:nvPr/>
        </p:nvPicPr>
        <p:blipFill>
          <a:blip r:embed="rId3"/>
          <a:stretch/>
        </p:blipFill>
        <p:spPr>
          <a:xfrm>
            <a:off x="6734160" y="3247920"/>
            <a:ext cx="4285800" cy="1828440"/>
          </a:xfrm>
          <a:prstGeom prst="rect">
            <a:avLst/>
          </a:prstGeom>
          <a:noFill/>
          <a:ln w="0">
            <a:noFill/>
          </a:ln>
        </p:spPr>
      </p:pic>
      <p:sp>
        <p:nvSpPr>
          <p:cNvPr id="151" name="Forma libre: forma 150"/>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2" name="CuadroTexto 151"/>
          <p:cNvSpPr txBox="1"/>
          <p:nvPr/>
        </p:nvSpPr>
        <p:spPr>
          <a:xfrm>
            <a:off x="8675280" y="2445840"/>
            <a:ext cx="37836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get</a:t>
            </a:r>
            <a:endParaRPr lang="en-US" sz="1800" b="0" u="none" strike="noStrike">
              <a:solidFill>
                <a:srgbClr val="000000"/>
              </a:solidFill>
              <a:effectLst/>
              <a:uFillTx/>
              <a:latin typeface="Times New Roman"/>
            </a:endParaRPr>
          </a:p>
        </p:txBody>
      </p:sp>
      <p:sp>
        <p:nvSpPr>
          <p:cNvPr id="153" name="CuadroTexto 152"/>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154" name="CuadroTexto 153"/>
          <p:cNvSpPr txBox="1"/>
          <p:nvPr/>
        </p:nvSpPr>
        <p:spPr>
          <a:xfrm>
            <a:off x="11306520" y="639540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13</a:t>
            </a:r>
            <a:endParaRPr lang="en-US" sz="1050" b="0" u="none" strike="noStrike">
              <a:solidFill>
                <a:srgbClr val="000000"/>
              </a:solidFill>
              <a:effectLst/>
              <a:uFillTx/>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Forma libre: forma 156"/>
          <p:cNvSpPr/>
          <p:nvPr/>
        </p:nvSpPr>
        <p:spPr>
          <a:xfrm>
            <a:off x="0" y="761760"/>
            <a:ext cx="4600800" cy="810000"/>
          </a:xfrm>
          <a:custGeom>
            <a:avLst/>
            <a:gdLst/>
            <a:ahLst/>
            <a:cxnLst/>
            <a:rect l="0" t="0" r="r" b="b"/>
            <a:pathLst>
              <a:path w="12780" h="2250">
                <a:moveTo>
                  <a:pt x="0" y="0"/>
                </a:moveTo>
                <a:lnTo>
                  <a:pt x="12780" y="0"/>
                </a:lnTo>
                <a:lnTo>
                  <a:pt x="12780"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8" name="CuadroTexto 157"/>
          <p:cNvSpPr txBox="1"/>
          <p:nvPr/>
        </p:nvSpPr>
        <p:spPr>
          <a:xfrm>
            <a:off x="838080" y="954000"/>
            <a:ext cx="30474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clase List</a:t>
            </a:r>
            <a:endParaRPr lang="en-US" sz="2700" b="0" u="none" strike="noStrike">
              <a:solidFill>
                <a:srgbClr val="000000"/>
              </a:solidFill>
              <a:effectLst/>
              <a:uFillTx/>
              <a:latin typeface="Times New Roman"/>
            </a:endParaRPr>
          </a:p>
        </p:txBody>
      </p:sp>
      <p:pic>
        <p:nvPicPr>
          <p:cNvPr id="159" name="Imagen 158"/>
          <p:cNvPicPr/>
          <p:nvPr/>
        </p:nvPicPr>
        <p:blipFill>
          <a:blip r:embed="rId2"/>
          <a:stretch/>
        </p:blipFill>
        <p:spPr>
          <a:xfrm>
            <a:off x="762120" y="3267000"/>
            <a:ext cx="5105160" cy="1638000"/>
          </a:xfrm>
          <a:prstGeom prst="rect">
            <a:avLst/>
          </a:prstGeom>
          <a:noFill/>
          <a:ln w="0">
            <a:noFill/>
          </a:ln>
        </p:spPr>
      </p:pic>
      <p:sp>
        <p:nvSpPr>
          <p:cNvPr id="160" name="CuadroTexto 159"/>
          <p:cNvSpPr txBox="1"/>
          <p:nvPr/>
        </p:nvSpPr>
        <p:spPr>
          <a:xfrm>
            <a:off x="762120" y="2445840"/>
            <a:ext cx="41004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size</a:t>
            </a:r>
            <a:endParaRPr lang="en-US" sz="1800" b="0" u="none" strike="noStrike">
              <a:solidFill>
                <a:srgbClr val="000000"/>
              </a:solidFill>
              <a:effectLst/>
              <a:uFillTx/>
              <a:latin typeface="Times New Roman"/>
            </a:endParaRPr>
          </a:p>
        </p:txBody>
      </p:sp>
      <p:pic>
        <p:nvPicPr>
          <p:cNvPr id="161" name="Imagen 160"/>
          <p:cNvPicPr/>
          <p:nvPr/>
        </p:nvPicPr>
        <p:blipFill>
          <a:blip r:embed="rId3"/>
          <a:stretch/>
        </p:blipFill>
        <p:spPr>
          <a:xfrm>
            <a:off x="6324480" y="3409920"/>
            <a:ext cx="5105160" cy="1352160"/>
          </a:xfrm>
          <a:prstGeom prst="rect">
            <a:avLst/>
          </a:prstGeom>
          <a:noFill/>
          <a:ln w="0">
            <a:noFill/>
          </a:ln>
        </p:spPr>
      </p:pic>
      <p:sp>
        <p:nvSpPr>
          <p:cNvPr id="162" name="Forma libre: forma 161"/>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63" name="CuadroTexto 162"/>
          <p:cNvSpPr txBox="1"/>
          <p:nvPr/>
        </p:nvSpPr>
        <p:spPr>
          <a:xfrm>
            <a:off x="6324480" y="2445840"/>
            <a:ext cx="95292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contains</a:t>
            </a:r>
            <a:endParaRPr lang="en-US" sz="1800" b="0" u="none" strike="noStrike">
              <a:solidFill>
                <a:srgbClr val="000000"/>
              </a:solidFill>
              <a:effectLst/>
              <a:uFillTx/>
              <a:latin typeface="Times New Roman"/>
            </a:endParaRPr>
          </a:p>
        </p:txBody>
      </p:sp>
      <p:sp>
        <p:nvSpPr>
          <p:cNvPr id="164" name="CuadroTexto 163"/>
          <p:cNvSpPr txBox="1"/>
          <p:nvPr/>
        </p:nvSpPr>
        <p:spPr>
          <a:xfrm>
            <a:off x="762120" y="6395400"/>
            <a:ext cx="293832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Información conﬁdencial – © CHOUCAIR 2016</a:t>
            </a:r>
            <a:endParaRPr lang="en-US" sz="1050" b="0" u="none" strike="noStrike">
              <a:solidFill>
                <a:srgbClr val="000000"/>
              </a:solidFill>
              <a:effectLst/>
              <a:uFillTx/>
              <a:latin typeface="Times New Roman"/>
            </a:endParaRPr>
          </a:p>
        </p:txBody>
      </p:sp>
      <p:sp>
        <p:nvSpPr>
          <p:cNvPr id="165" name="CuadroTexto 164"/>
          <p:cNvSpPr txBox="1"/>
          <p:nvPr/>
        </p:nvSpPr>
        <p:spPr>
          <a:xfrm>
            <a:off x="11293560" y="639540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14</a:t>
            </a:r>
            <a:endParaRPr lang="en-US" sz="1050" b="0" u="none" strike="noStrike">
              <a:solidFill>
                <a:srgbClr val="000000"/>
              </a:solidFill>
              <a:effectLst/>
              <a:uFillTx/>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Forma libre: forma 167"/>
          <p:cNvSpPr/>
          <p:nvPr/>
        </p:nvSpPr>
        <p:spPr>
          <a:xfrm>
            <a:off x="0" y="761760"/>
            <a:ext cx="4600800" cy="810000"/>
          </a:xfrm>
          <a:custGeom>
            <a:avLst/>
            <a:gdLst/>
            <a:ahLst/>
            <a:cxnLst/>
            <a:rect l="0" t="0" r="r" b="b"/>
            <a:pathLst>
              <a:path w="12780" h="2250">
                <a:moveTo>
                  <a:pt x="0" y="0"/>
                </a:moveTo>
                <a:lnTo>
                  <a:pt x="12780" y="0"/>
                </a:lnTo>
                <a:lnTo>
                  <a:pt x="12780"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69" name="CuadroTexto 168"/>
          <p:cNvSpPr txBox="1"/>
          <p:nvPr/>
        </p:nvSpPr>
        <p:spPr>
          <a:xfrm>
            <a:off x="838080" y="954000"/>
            <a:ext cx="30474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clase List</a:t>
            </a:r>
            <a:endParaRPr lang="en-US" sz="2700" b="0" u="none" strike="noStrike">
              <a:solidFill>
                <a:srgbClr val="000000"/>
              </a:solidFill>
              <a:effectLst/>
              <a:uFillTx/>
              <a:latin typeface="Times New Roman"/>
            </a:endParaRPr>
          </a:p>
        </p:txBody>
      </p:sp>
      <p:pic>
        <p:nvPicPr>
          <p:cNvPr id="170" name="Imagen 169"/>
          <p:cNvPicPr/>
          <p:nvPr/>
        </p:nvPicPr>
        <p:blipFill>
          <a:blip r:embed="rId2"/>
          <a:stretch/>
        </p:blipFill>
        <p:spPr>
          <a:xfrm>
            <a:off x="1171440" y="3295800"/>
            <a:ext cx="4285800" cy="1657080"/>
          </a:xfrm>
          <a:prstGeom prst="rect">
            <a:avLst/>
          </a:prstGeom>
          <a:noFill/>
          <a:ln w="0">
            <a:noFill/>
          </a:ln>
        </p:spPr>
      </p:pic>
      <p:sp>
        <p:nvSpPr>
          <p:cNvPr id="171" name="CuadroTexto 170"/>
          <p:cNvSpPr txBox="1"/>
          <p:nvPr/>
        </p:nvSpPr>
        <p:spPr>
          <a:xfrm>
            <a:off x="3022920" y="2483640"/>
            <a:ext cx="53532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clear</a:t>
            </a:r>
            <a:endParaRPr lang="en-US" sz="1800" b="0" u="none" strike="noStrike">
              <a:solidFill>
                <a:srgbClr val="000000"/>
              </a:solidFill>
              <a:effectLst/>
              <a:uFillTx/>
              <a:latin typeface="Times New Roman"/>
            </a:endParaRPr>
          </a:p>
        </p:txBody>
      </p:sp>
      <p:pic>
        <p:nvPicPr>
          <p:cNvPr id="172" name="Imagen 171"/>
          <p:cNvPicPr/>
          <p:nvPr/>
        </p:nvPicPr>
        <p:blipFill>
          <a:blip r:embed="rId3"/>
          <a:stretch/>
        </p:blipFill>
        <p:spPr>
          <a:xfrm>
            <a:off x="7124760" y="2933640"/>
            <a:ext cx="3504960" cy="2381040"/>
          </a:xfrm>
          <a:prstGeom prst="rect">
            <a:avLst/>
          </a:prstGeom>
          <a:noFill/>
          <a:ln w="0">
            <a:noFill/>
          </a:ln>
        </p:spPr>
      </p:pic>
      <p:sp>
        <p:nvSpPr>
          <p:cNvPr id="173" name="Forma libre: forma 172"/>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74" name="CuadroTexto 173"/>
          <p:cNvSpPr txBox="1"/>
          <p:nvPr/>
        </p:nvSpPr>
        <p:spPr>
          <a:xfrm>
            <a:off x="8391240" y="2483640"/>
            <a:ext cx="91872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isEmpty</a:t>
            </a:r>
            <a:endParaRPr lang="en-US" sz="1800" b="0" u="none" strike="noStrike">
              <a:solidFill>
                <a:srgbClr val="000000"/>
              </a:solidFill>
              <a:effectLst/>
              <a:uFillTx/>
              <a:latin typeface="Times New Roman"/>
            </a:endParaRPr>
          </a:p>
        </p:txBody>
      </p:sp>
      <p:sp>
        <p:nvSpPr>
          <p:cNvPr id="175" name="CuadroTexto 174"/>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176" name="CuadroTexto 175"/>
          <p:cNvSpPr txBox="1"/>
          <p:nvPr/>
        </p:nvSpPr>
        <p:spPr>
          <a:xfrm>
            <a:off x="11306160" y="639540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15</a:t>
            </a:r>
            <a:endParaRPr lang="en-US" sz="1050" b="0" u="none" strike="noStrike">
              <a:solidFill>
                <a:srgbClr val="000000"/>
              </a:solidFill>
              <a:effectLst/>
              <a:uFillTx/>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Forma libre: forma 178"/>
          <p:cNvSpPr/>
          <p:nvPr/>
        </p:nvSpPr>
        <p:spPr>
          <a:xfrm>
            <a:off x="0" y="761760"/>
            <a:ext cx="4496040" cy="810000"/>
          </a:xfrm>
          <a:custGeom>
            <a:avLst/>
            <a:gdLst/>
            <a:ahLst/>
            <a:cxnLst/>
            <a:rect l="0" t="0" r="r" b="b"/>
            <a:pathLst>
              <a:path w="12489" h="2250">
                <a:moveTo>
                  <a:pt x="0" y="0"/>
                </a:moveTo>
                <a:lnTo>
                  <a:pt x="12489" y="0"/>
                </a:lnTo>
                <a:lnTo>
                  <a:pt x="12489"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80" name="CuadroTexto 179"/>
          <p:cNvSpPr txBox="1"/>
          <p:nvPr/>
        </p:nvSpPr>
        <p:spPr>
          <a:xfrm>
            <a:off x="838080" y="954000"/>
            <a:ext cx="29343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clase list</a:t>
            </a:r>
            <a:endParaRPr lang="en-US" sz="2700" b="0" u="none" strike="noStrike">
              <a:solidFill>
                <a:srgbClr val="000000"/>
              </a:solidFill>
              <a:effectLst/>
              <a:uFillTx/>
              <a:latin typeface="Times New Roman"/>
            </a:endParaRPr>
          </a:p>
        </p:txBody>
      </p:sp>
      <p:pic>
        <p:nvPicPr>
          <p:cNvPr id="181" name="Imagen 180"/>
          <p:cNvPicPr/>
          <p:nvPr/>
        </p:nvPicPr>
        <p:blipFill>
          <a:blip r:embed="rId2"/>
          <a:stretch/>
        </p:blipFill>
        <p:spPr>
          <a:xfrm>
            <a:off x="762120" y="2790720"/>
            <a:ext cx="5105160" cy="2742840"/>
          </a:xfrm>
          <a:prstGeom prst="rect">
            <a:avLst/>
          </a:prstGeom>
          <a:noFill/>
          <a:ln w="0">
            <a:noFill/>
          </a:ln>
        </p:spPr>
      </p:pic>
      <p:sp>
        <p:nvSpPr>
          <p:cNvPr id="182" name="CuadroTexto 181"/>
          <p:cNvSpPr txBox="1"/>
          <p:nvPr/>
        </p:nvSpPr>
        <p:spPr>
          <a:xfrm>
            <a:off x="762120" y="2264760"/>
            <a:ext cx="210636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Remove por índice</a:t>
            </a:r>
            <a:endParaRPr lang="en-US" sz="1800" b="0" u="none" strike="noStrike">
              <a:solidFill>
                <a:srgbClr val="000000"/>
              </a:solidFill>
              <a:effectLst/>
              <a:uFillTx/>
              <a:latin typeface="Times New Roman"/>
            </a:endParaRPr>
          </a:p>
        </p:txBody>
      </p:sp>
      <p:pic>
        <p:nvPicPr>
          <p:cNvPr id="183" name="Imagen 182"/>
          <p:cNvPicPr/>
          <p:nvPr/>
        </p:nvPicPr>
        <p:blipFill>
          <a:blip r:embed="rId3"/>
          <a:stretch/>
        </p:blipFill>
        <p:spPr>
          <a:xfrm>
            <a:off x="6324480" y="2790720"/>
            <a:ext cx="5105160" cy="2742840"/>
          </a:xfrm>
          <a:prstGeom prst="rect">
            <a:avLst/>
          </a:prstGeom>
          <a:noFill/>
          <a:ln w="0">
            <a:noFill/>
          </a:ln>
        </p:spPr>
      </p:pic>
      <p:sp>
        <p:nvSpPr>
          <p:cNvPr id="184" name="Forma libre: forma 183"/>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85" name="CuadroTexto 184"/>
          <p:cNvSpPr txBox="1"/>
          <p:nvPr/>
        </p:nvSpPr>
        <p:spPr>
          <a:xfrm>
            <a:off x="6324480" y="2264760"/>
            <a:ext cx="195876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Remove por valor</a:t>
            </a:r>
            <a:endParaRPr lang="en-US" sz="1800" b="0" u="none" strike="noStrike">
              <a:solidFill>
                <a:srgbClr val="000000"/>
              </a:solidFill>
              <a:effectLst/>
              <a:uFillTx/>
              <a:latin typeface="Times New Roman"/>
            </a:endParaRPr>
          </a:p>
        </p:txBody>
      </p:sp>
      <p:sp>
        <p:nvSpPr>
          <p:cNvPr id="186" name="CuadroTexto 185"/>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187" name="CuadroTexto 186"/>
          <p:cNvSpPr txBox="1"/>
          <p:nvPr/>
        </p:nvSpPr>
        <p:spPr>
          <a:xfrm>
            <a:off x="11300400" y="639540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16</a:t>
            </a:r>
            <a:endParaRPr lang="en-US" sz="1050" b="0" u="none" strike="noStrike">
              <a:solidFill>
                <a:srgbClr val="000000"/>
              </a:solidFill>
              <a:effectLst/>
              <a:uFillTx/>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Forma libre: forma 189"/>
          <p:cNvSpPr/>
          <p:nvPr/>
        </p:nvSpPr>
        <p:spPr>
          <a:xfrm>
            <a:off x="0" y="761760"/>
            <a:ext cx="4496040" cy="810000"/>
          </a:xfrm>
          <a:custGeom>
            <a:avLst/>
            <a:gdLst/>
            <a:ahLst/>
            <a:cxnLst/>
            <a:rect l="0" t="0" r="r" b="b"/>
            <a:pathLst>
              <a:path w="12489" h="2250">
                <a:moveTo>
                  <a:pt x="0" y="0"/>
                </a:moveTo>
                <a:lnTo>
                  <a:pt x="12489" y="0"/>
                </a:lnTo>
                <a:lnTo>
                  <a:pt x="12489"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91" name="CuadroTexto 190"/>
          <p:cNvSpPr txBox="1"/>
          <p:nvPr/>
        </p:nvSpPr>
        <p:spPr>
          <a:xfrm>
            <a:off x="838080" y="954000"/>
            <a:ext cx="29343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clase list</a:t>
            </a:r>
            <a:endParaRPr lang="en-US" sz="2700" b="0" u="none" strike="noStrike">
              <a:solidFill>
                <a:srgbClr val="000000"/>
              </a:solidFill>
              <a:effectLst/>
              <a:uFillTx/>
              <a:latin typeface="Times New Roman"/>
            </a:endParaRPr>
          </a:p>
        </p:txBody>
      </p:sp>
      <p:pic>
        <p:nvPicPr>
          <p:cNvPr id="192" name="Imagen 191"/>
          <p:cNvPicPr/>
          <p:nvPr/>
        </p:nvPicPr>
        <p:blipFill>
          <a:blip r:embed="rId2"/>
          <a:stretch/>
        </p:blipFill>
        <p:spPr>
          <a:xfrm>
            <a:off x="762120" y="3257640"/>
            <a:ext cx="5105160" cy="1771200"/>
          </a:xfrm>
          <a:prstGeom prst="rect">
            <a:avLst/>
          </a:prstGeom>
          <a:noFill/>
          <a:ln w="0">
            <a:noFill/>
          </a:ln>
        </p:spPr>
      </p:pic>
      <p:sp>
        <p:nvSpPr>
          <p:cNvPr id="193" name="CuadroTexto 192"/>
          <p:cNvSpPr txBox="1"/>
          <p:nvPr/>
        </p:nvSpPr>
        <p:spPr>
          <a:xfrm>
            <a:off x="2844000" y="1883880"/>
            <a:ext cx="87408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indexOf</a:t>
            </a:r>
            <a:endParaRPr lang="en-US" sz="1800" b="0" u="none" strike="noStrike">
              <a:solidFill>
                <a:srgbClr val="000000"/>
              </a:solidFill>
              <a:effectLst/>
              <a:uFillTx/>
              <a:latin typeface="Times New Roman"/>
            </a:endParaRPr>
          </a:p>
        </p:txBody>
      </p:sp>
      <p:pic>
        <p:nvPicPr>
          <p:cNvPr id="194" name="Imagen 193"/>
          <p:cNvPicPr/>
          <p:nvPr/>
        </p:nvPicPr>
        <p:blipFill>
          <a:blip r:embed="rId3"/>
          <a:stretch/>
        </p:blipFill>
        <p:spPr>
          <a:xfrm>
            <a:off x="6324480" y="2790720"/>
            <a:ext cx="5105160" cy="2704680"/>
          </a:xfrm>
          <a:prstGeom prst="rect">
            <a:avLst/>
          </a:prstGeom>
          <a:noFill/>
          <a:ln w="0">
            <a:noFill/>
          </a:ln>
        </p:spPr>
      </p:pic>
      <p:sp>
        <p:nvSpPr>
          <p:cNvPr id="195" name="Forma libre: forma 194"/>
          <p:cNvSpPr/>
          <p:nvPr/>
        </p:nvSpPr>
        <p:spPr>
          <a:xfrm>
            <a:off x="761760" y="6181560"/>
            <a:ext cx="10668240" cy="9720"/>
          </a:xfrm>
          <a:custGeom>
            <a:avLst/>
            <a:gdLst/>
            <a:ahLst/>
            <a:cxnLst/>
            <a:rect l="0" t="0" r="r" b="b"/>
            <a:pathLst>
              <a:path w="29634" h="27">
                <a:moveTo>
                  <a:pt x="0" y="0"/>
                </a:moveTo>
                <a:lnTo>
                  <a:pt x="29634" y="0"/>
                </a:lnTo>
                <a:lnTo>
                  <a:pt x="29634" y="27"/>
                </a:lnTo>
                <a:lnTo>
                  <a:pt x="0" y="27"/>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96" name="CuadroTexto 195"/>
          <p:cNvSpPr txBox="1"/>
          <p:nvPr/>
        </p:nvSpPr>
        <p:spPr>
          <a:xfrm>
            <a:off x="8435520" y="1883880"/>
            <a:ext cx="81540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iterator</a:t>
            </a:r>
            <a:endParaRPr lang="en-US" sz="1800" b="0" u="none" strike="noStrike">
              <a:solidFill>
                <a:srgbClr val="000000"/>
              </a:solidFill>
              <a:effectLst/>
              <a:uFillTx/>
              <a:latin typeface="Times New Roman"/>
            </a:endParaRPr>
          </a:p>
        </p:txBody>
      </p:sp>
      <p:sp>
        <p:nvSpPr>
          <p:cNvPr id="197" name="CuadroTexto 196"/>
          <p:cNvSpPr txBox="1"/>
          <p:nvPr/>
        </p:nvSpPr>
        <p:spPr>
          <a:xfrm>
            <a:off x="762120" y="643356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198" name="CuadroTexto 197"/>
          <p:cNvSpPr txBox="1"/>
          <p:nvPr/>
        </p:nvSpPr>
        <p:spPr>
          <a:xfrm>
            <a:off x="11303280" y="643356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17</a:t>
            </a:r>
            <a:endParaRPr lang="en-US" sz="1050" b="0" u="none" strike="noStrike">
              <a:solidFill>
                <a:srgbClr val="000000"/>
              </a:solidFill>
              <a:effectLst/>
              <a:uFillTx/>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Forma libre: forma 200"/>
          <p:cNvSpPr/>
          <p:nvPr/>
        </p:nvSpPr>
        <p:spPr>
          <a:xfrm>
            <a:off x="0" y="761760"/>
            <a:ext cx="5000760" cy="810000"/>
          </a:xfrm>
          <a:custGeom>
            <a:avLst/>
            <a:gdLst/>
            <a:ahLst/>
            <a:cxnLst/>
            <a:rect l="0" t="0" r="r" b="b"/>
            <a:pathLst>
              <a:path w="13891" h="2250">
                <a:moveTo>
                  <a:pt x="0" y="0"/>
                </a:moveTo>
                <a:lnTo>
                  <a:pt x="13891" y="0"/>
                </a:lnTo>
                <a:lnTo>
                  <a:pt x="13891"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02" name="Forma libre: forma 201"/>
          <p:cNvSpPr/>
          <p:nvPr/>
        </p:nvSpPr>
        <p:spPr>
          <a:xfrm>
            <a:off x="761760" y="1876320"/>
            <a:ext cx="38520" cy="1114560"/>
          </a:xfrm>
          <a:custGeom>
            <a:avLst/>
            <a:gdLst/>
            <a:ahLst/>
            <a:cxnLst/>
            <a:rect l="0" t="0" r="r" b="b"/>
            <a:pathLst>
              <a:path w="107" h="3096">
                <a:moveTo>
                  <a:pt x="0" y="0"/>
                </a:moveTo>
                <a:lnTo>
                  <a:pt x="107" y="0"/>
                </a:lnTo>
                <a:lnTo>
                  <a:pt x="107" y="3096"/>
                </a:lnTo>
                <a:lnTo>
                  <a:pt x="0" y="3096"/>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03" name="CuadroTexto 202"/>
          <p:cNvSpPr txBox="1"/>
          <p:nvPr/>
        </p:nvSpPr>
        <p:spPr>
          <a:xfrm>
            <a:off x="838080" y="954000"/>
            <a:ext cx="34228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Excepciones en Java</a:t>
            </a:r>
            <a:endParaRPr lang="en-US" sz="2700" b="0" u="none" strike="noStrike">
              <a:solidFill>
                <a:srgbClr val="000000"/>
              </a:solidFill>
              <a:effectLst/>
              <a:uFillTx/>
              <a:latin typeface="Times New Roman"/>
            </a:endParaRPr>
          </a:p>
        </p:txBody>
      </p:sp>
      <p:sp>
        <p:nvSpPr>
          <p:cNvPr id="204" name="CuadroTexto 203"/>
          <p:cNvSpPr txBox="1"/>
          <p:nvPr/>
        </p:nvSpPr>
        <p:spPr>
          <a:xfrm>
            <a:off x="1028520" y="1921680"/>
            <a:ext cx="982440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En Java, los </a:t>
            </a:r>
            <a:r>
              <a:rPr lang="en-US" sz="1800" b="0" u="none" strike="noStrike">
                <a:solidFill>
                  <a:srgbClr val="57068C"/>
                </a:solidFill>
                <a:effectLst/>
                <a:uFillTx/>
                <a:latin typeface="Montserrat"/>
                <a:ea typeface="Montserrat"/>
              </a:rPr>
              <a:t>errores en tiempo de ejecución</a:t>
            </a:r>
            <a:r>
              <a:rPr lang="en-US" sz="1800" b="0" u="none" strike="noStrike">
                <a:solidFill>
                  <a:srgbClr val="333333"/>
                </a:solidFill>
                <a:effectLst/>
                <a:uFillTx/>
                <a:latin typeface="Montserrat"/>
                <a:ea typeface="Montserrat"/>
              </a:rPr>
              <a:t> se denominan </a:t>
            </a:r>
            <a:r>
              <a:rPr lang="en-US" sz="1800" b="0" u="none" strike="noStrike">
                <a:solidFill>
                  <a:srgbClr val="57068C"/>
                </a:solidFill>
                <a:effectLst/>
                <a:uFillTx/>
                <a:latin typeface="Montserrat"/>
                <a:ea typeface="Montserrat"/>
              </a:rPr>
              <a:t>excepciones</a:t>
            </a:r>
            <a:r>
              <a:rPr lang="en-US" sz="1800" b="0" u="none" strike="noStrike">
                <a:solidFill>
                  <a:srgbClr val="333333"/>
                </a:solidFill>
                <a:effectLst/>
                <a:uFillTx/>
                <a:latin typeface="Montserrat"/>
                <a:ea typeface="Montserrat"/>
              </a:rPr>
              <a:t>. Ocurren cuando</a:t>
            </a:r>
            <a:endParaRPr lang="en-US" sz="1800" b="0" u="none" strike="noStrike">
              <a:solidFill>
                <a:srgbClr val="000000"/>
              </a:solidFill>
              <a:effectLst/>
              <a:uFillTx/>
              <a:latin typeface="Times New Roman"/>
            </a:endParaRPr>
          </a:p>
        </p:txBody>
      </p:sp>
      <p:sp>
        <p:nvSpPr>
          <p:cNvPr id="205" name="CuadroTexto 204"/>
          <p:cNvSpPr txBox="1"/>
          <p:nvPr/>
        </p:nvSpPr>
        <p:spPr>
          <a:xfrm>
            <a:off x="1028520" y="2293200"/>
            <a:ext cx="992160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se produce un error en alguna de las instrucciones del programa, mostrando un mensaje</a:t>
            </a:r>
            <a:endParaRPr lang="en-US" sz="1800" b="0" u="none" strike="noStrike">
              <a:solidFill>
                <a:srgbClr val="000000"/>
              </a:solidFill>
              <a:effectLst/>
              <a:uFillTx/>
              <a:latin typeface="Times New Roman"/>
            </a:endParaRPr>
          </a:p>
        </p:txBody>
      </p:sp>
      <p:sp>
        <p:nvSpPr>
          <p:cNvPr id="206" name="CuadroTexto 205"/>
          <p:cNvSpPr txBox="1"/>
          <p:nvPr/>
        </p:nvSpPr>
        <p:spPr>
          <a:xfrm>
            <a:off x="1028520" y="2664720"/>
            <a:ext cx="374868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de error y ﬁnalizando la ejecución.</a:t>
            </a:r>
            <a:endParaRPr lang="en-US" sz="1800" b="0" u="none" strike="noStrike">
              <a:solidFill>
                <a:srgbClr val="000000"/>
              </a:solidFill>
              <a:effectLst/>
              <a:uFillTx/>
              <a:latin typeface="Times New Roman"/>
            </a:endParaRPr>
          </a:p>
        </p:txBody>
      </p:sp>
      <p:sp>
        <p:nvSpPr>
          <p:cNvPr id="207" name="Forma libre: forma 206"/>
          <p:cNvSpPr/>
          <p:nvPr/>
        </p:nvSpPr>
        <p:spPr>
          <a:xfrm>
            <a:off x="761760" y="3962160"/>
            <a:ext cx="114840" cy="114840"/>
          </a:xfrm>
          <a:custGeom>
            <a:avLst/>
            <a:gdLst/>
            <a:ahLst/>
            <a:cxnLst/>
            <a:rect l="0" t="0" r="r" b="b"/>
            <a:pathLst>
              <a:path w="319" h="319">
                <a:moveTo>
                  <a:pt x="319" y="159"/>
                </a:moveTo>
                <a:cubicBezTo>
                  <a:pt x="319" y="169"/>
                  <a:pt x="318" y="180"/>
                  <a:pt x="316" y="190"/>
                </a:cubicBezTo>
                <a:cubicBezTo>
                  <a:pt x="314" y="200"/>
                  <a:pt x="311" y="210"/>
                  <a:pt x="307" y="220"/>
                </a:cubicBezTo>
                <a:cubicBezTo>
                  <a:pt x="303" y="229"/>
                  <a:pt x="298" y="238"/>
                  <a:pt x="292" y="247"/>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7"/>
                </a:cubicBezTo>
                <a:cubicBezTo>
                  <a:pt x="21" y="238"/>
                  <a:pt x="16" y="229"/>
                  <a:pt x="12" y="220"/>
                </a:cubicBezTo>
                <a:cubicBezTo>
                  <a:pt x="8" y="210"/>
                  <a:pt x="5" y="200"/>
                  <a:pt x="3" y="190"/>
                </a:cubicBezTo>
                <a:cubicBezTo>
                  <a:pt x="1" y="180"/>
                  <a:pt x="0" y="169"/>
                  <a:pt x="0" y="159"/>
                </a:cubicBezTo>
                <a:cubicBezTo>
                  <a:pt x="0" y="148"/>
                  <a:pt x="1" y="138"/>
                  <a:pt x="3" y="128"/>
                </a:cubicBezTo>
                <a:cubicBezTo>
                  <a:pt x="5" y="118"/>
                  <a:pt x="8" y="108"/>
                  <a:pt x="12" y="98"/>
                </a:cubicBezTo>
                <a:cubicBezTo>
                  <a:pt x="16" y="89"/>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9"/>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08" name="CuadroTexto 207"/>
          <p:cNvSpPr txBox="1"/>
          <p:nvPr/>
        </p:nvSpPr>
        <p:spPr>
          <a:xfrm>
            <a:off x="762120" y="3379320"/>
            <a:ext cx="397332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Ejemplos comunes de excepciones:</a:t>
            </a:r>
            <a:endParaRPr lang="en-US" sz="1800" b="0" u="none" strike="noStrike">
              <a:solidFill>
                <a:srgbClr val="000000"/>
              </a:solidFill>
              <a:effectLst/>
              <a:uFillTx/>
              <a:latin typeface="Times New Roman"/>
            </a:endParaRPr>
          </a:p>
        </p:txBody>
      </p:sp>
      <p:sp>
        <p:nvSpPr>
          <p:cNvPr id="209" name="Forma libre: forma 208"/>
          <p:cNvSpPr/>
          <p:nvPr/>
        </p:nvSpPr>
        <p:spPr>
          <a:xfrm>
            <a:off x="761760" y="4429080"/>
            <a:ext cx="114840" cy="114480"/>
          </a:xfrm>
          <a:custGeom>
            <a:avLst/>
            <a:gdLst/>
            <a:ahLst/>
            <a:cxnLst/>
            <a:rect l="0" t="0" r="r" b="b"/>
            <a:pathLst>
              <a:path w="319" h="318">
                <a:moveTo>
                  <a:pt x="319" y="158"/>
                </a:moveTo>
                <a:cubicBezTo>
                  <a:pt x="319" y="169"/>
                  <a:pt x="318" y="179"/>
                  <a:pt x="316" y="189"/>
                </a:cubicBezTo>
                <a:cubicBezTo>
                  <a:pt x="314" y="200"/>
                  <a:pt x="311" y="209"/>
                  <a:pt x="307" y="220"/>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20"/>
                </a:cubicBezTo>
                <a:cubicBezTo>
                  <a:pt x="8" y="209"/>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10" name="CuadroTexto 209"/>
          <p:cNvSpPr txBox="1"/>
          <p:nvPr/>
        </p:nvSpPr>
        <p:spPr>
          <a:xfrm>
            <a:off x="1028520" y="3901680"/>
            <a:ext cx="17272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División entre cero</a:t>
            </a:r>
            <a:endParaRPr lang="en-US" sz="1500" b="0" u="none" strike="noStrike">
              <a:solidFill>
                <a:srgbClr val="000000"/>
              </a:solidFill>
              <a:effectLst/>
              <a:uFillTx/>
              <a:latin typeface="Times New Roman"/>
            </a:endParaRPr>
          </a:p>
        </p:txBody>
      </p:sp>
      <p:sp>
        <p:nvSpPr>
          <p:cNvPr id="211" name="Forma libre: forma 210"/>
          <p:cNvSpPr/>
          <p:nvPr/>
        </p:nvSpPr>
        <p:spPr>
          <a:xfrm>
            <a:off x="761760" y="4886280"/>
            <a:ext cx="114840" cy="114480"/>
          </a:xfrm>
          <a:custGeom>
            <a:avLst/>
            <a:gdLst/>
            <a:ahLst/>
            <a:cxnLst/>
            <a:rect l="0" t="0" r="r" b="b"/>
            <a:pathLst>
              <a:path w="319" h="318">
                <a:moveTo>
                  <a:pt x="319" y="158"/>
                </a:moveTo>
                <a:cubicBezTo>
                  <a:pt x="319" y="169"/>
                  <a:pt x="318" y="179"/>
                  <a:pt x="316" y="189"/>
                </a:cubicBezTo>
                <a:cubicBezTo>
                  <a:pt x="314" y="200"/>
                  <a:pt x="311" y="209"/>
                  <a:pt x="307" y="220"/>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20"/>
                </a:cubicBezTo>
                <a:cubicBezTo>
                  <a:pt x="8" y="209"/>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12" name="CuadroTexto 211"/>
          <p:cNvSpPr txBox="1"/>
          <p:nvPr/>
        </p:nvSpPr>
        <p:spPr>
          <a:xfrm>
            <a:off x="1028520" y="4368600"/>
            <a:ext cx="41781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Objeto con valor 'null' cuando no puede serlo</a:t>
            </a:r>
            <a:endParaRPr lang="en-US" sz="1500" b="0" u="none" strike="noStrike">
              <a:solidFill>
                <a:srgbClr val="000000"/>
              </a:solidFill>
              <a:effectLst/>
              <a:uFillTx/>
              <a:latin typeface="Times New Roman"/>
            </a:endParaRPr>
          </a:p>
        </p:txBody>
      </p:sp>
      <p:sp>
        <p:nvSpPr>
          <p:cNvPr id="213" name="Forma libre: forma 212"/>
          <p:cNvSpPr/>
          <p:nvPr/>
        </p:nvSpPr>
        <p:spPr>
          <a:xfrm>
            <a:off x="761760" y="5352840"/>
            <a:ext cx="114840" cy="114840"/>
          </a:xfrm>
          <a:custGeom>
            <a:avLst/>
            <a:gdLst/>
            <a:ahLst/>
            <a:cxnLst/>
            <a:rect l="0" t="0" r="r" b="b"/>
            <a:pathLst>
              <a:path w="319" h="319">
                <a:moveTo>
                  <a:pt x="319" y="159"/>
                </a:moveTo>
                <a:cubicBezTo>
                  <a:pt x="319" y="169"/>
                  <a:pt x="318" y="180"/>
                  <a:pt x="316" y="191"/>
                </a:cubicBezTo>
                <a:cubicBezTo>
                  <a:pt x="314" y="201"/>
                  <a:pt x="311" y="211"/>
                  <a:pt x="307" y="221"/>
                </a:cubicBezTo>
                <a:cubicBezTo>
                  <a:pt x="303" y="230"/>
                  <a:pt x="298" y="239"/>
                  <a:pt x="292" y="248"/>
                </a:cubicBezTo>
                <a:cubicBezTo>
                  <a:pt x="286" y="257"/>
                  <a:pt x="280" y="265"/>
                  <a:pt x="272" y="272"/>
                </a:cubicBezTo>
                <a:cubicBezTo>
                  <a:pt x="265" y="279"/>
                  <a:pt x="256" y="286"/>
                  <a:pt x="247" y="292"/>
                </a:cubicBezTo>
                <a:cubicBezTo>
                  <a:pt x="238" y="298"/>
                  <a:pt x="229" y="303"/>
                  <a:pt x="220" y="306"/>
                </a:cubicBezTo>
                <a:cubicBezTo>
                  <a:pt x="210" y="310"/>
                  <a:pt x="200" y="313"/>
                  <a:pt x="190" y="316"/>
                </a:cubicBezTo>
                <a:cubicBezTo>
                  <a:pt x="180" y="318"/>
                  <a:pt x="169" y="319"/>
                  <a:pt x="159" y="319"/>
                </a:cubicBezTo>
                <a:cubicBezTo>
                  <a:pt x="148" y="319"/>
                  <a:pt x="138" y="318"/>
                  <a:pt x="128" y="316"/>
                </a:cubicBezTo>
                <a:cubicBezTo>
                  <a:pt x="118" y="313"/>
                  <a:pt x="108" y="310"/>
                  <a:pt x="98" y="306"/>
                </a:cubicBezTo>
                <a:cubicBezTo>
                  <a:pt x="89" y="303"/>
                  <a:pt x="79" y="298"/>
                  <a:pt x="71" y="292"/>
                </a:cubicBezTo>
                <a:cubicBezTo>
                  <a:pt x="62" y="286"/>
                  <a:pt x="54" y="279"/>
                  <a:pt x="47" y="272"/>
                </a:cubicBezTo>
                <a:cubicBezTo>
                  <a:pt x="39" y="265"/>
                  <a:pt x="33" y="257"/>
                  <a:pt x="27" y="248"/>
                </a:cubicBezTo>
                <a:cubicBezTo>
                  <a:pt x="21" y="239"/>
                  <a:pt x="16" y="230"/>
                  <a:pt x="12" y="221"/>
                </a:cubicBezTo>
                <a:cubicBezTo>
                  <a:pt x="8" y="211"/>
                  <a:pt x="5" y="201"/>
                  <a:pt x="3" y="191"/>
                </a:cubicBezTo>
                <a:cubicBezTo>
                  <a:pt x="1" y="180"/>
                  <a:pt x="0" y="169"/>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14" name="CuadroTexto 213"/>
          <p:cNvSpPr txBox="1"/>
          <p:nvPr/>
        </p:nvSpPr>
        <p:spPr>
          <a:xfrm>
            <a:off x="1028520" y="4825800"/>
            <a:ext cx="21340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Error al abrir un ﬁchero</a:t>
            </a:r>
            <a:endParaRPr lang="en-US" sz="1500" b="0" u="none" strike="noStrike">
              <a:solidFill>
                <a:srgbClr val="000000"/>
              </a:solidFill>
              <a:effectLst/>
              <a:uFillTx/>
              <a:latin typeface="Times New Roman"/>
            </a:endParaRPr>
          </a:p>
        </p:txBody>
      </p:sp>
      <p:sp>
        <p:nvSpPr>
          <p:cNvPr id="215" name="Forma libre: forma 214"/>
          <p:cNvSpPr/>
          <p:nvPr/>
        </p:nvSpPr>
        <p:spPr>
          <a:xfrm>
            <a:off x="761760" y="5828940"/>
            <a:ext cx="8258760" cy="648360"/>
          </a:xfrm>
          <a:custGeom>
            <a:avLst/>
            <a:gdLst/>
            <a:ahLst/>
            <a:cxnLst/>
            <a:rect l="0" t="0" r="r" b="b"/>
            <a:pathLst>
              <a:path w="22941" h="1801">
                <a:moveTo>
                  <a:pt x="0" y="0"/>
                </a:moveTo>
                <a:lnTo>
                  <a:pt x="22941" y="0"/>
                </a:lnTo>
                <a:lnTo>
                  <a:pt x="22941" y="1801"/>
                </a:lnTo>
                <a:lnTo>
                  <a:pt x="0" y="1801"/>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16" name="CuadroTexto 215"/>
          <p:cNvSpPr txBox="1"/>
          <p:nvPr/>
        </p:nvSpPr>
        <p:spPr>
          <a:xfrm>
            <a:off x="1028520" y="5292360"/>
            <a:ext cx="37274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Acceso a índice fuera de rango en arrays</a:t>
            </a:r>
            <a:endParaRPr lang="en-US" sz="1500" b="0" u="none" strike="noStrike">
              <a:solidFill>
                <a:srgbClr val="000000"/>
              </a:solidFill>
              <a:effectLst/>
              <a:uFillTx/>
              <a:latin typeface="Times New Roman"/>
            </a:endParaRPr>
          </a:p>
        </p:txBody>
      </p:sp>
      <p:sp>
        <p:nvSpPr>
          <p:cNvPr id="217" name="CuadroTexto 216"/>
          <p:cNvSpPr txBox="1"/>
          <p:nvPr/>
        </p:nvSpPr>
        <p:spPr>
          <a:xfrm>
            <a:off x="1066680" y="6035580"/>
            <a:ext cx="7175880" cy="231840"/>
          </a:xfrm>
          <a:prstGeom prst="rect">
            <a:avLst/>
          </a:prstGeom>
          <a:noFill/>
          <a:ln w="0">
            <a:noFill/>
          </a:ln>
        </p:spPr>
        <p:txBody>
          <a:bodyPr wrap="none" lIns="0" tIns="0" rIns="0" bIns="0" anchor="t">
            <a:spAutoFit/>
          </a:bodyPr>
          <a:lstStyle/>
          <a:p>
            <a:r>
              <a:rPr lang="en-US" sz="1500" b="0" u="none" strike="noStrike" dirty="0">
                <a:solidFill>
                  <a:srgbClr val="FFFFFF"/>
                </a:solidFill>
                <a:effectLst/>
                <a:uFillTx/>
                <a:latin typeface="Montserrat"/>
                <a:ea typeface="Montserrat"/>
              </a:rPr>
              <a:t>Para un </a:t>
            </a:r>
            <a:r>
              <a:rPr lang="en-US" sz="1500" b="0" u="none" strike="noStrike" dirty="0" err="1">
                <a:solidFill>
                  <a:srgbClr val="FFFFFF"/>
                </a:solidFill>
                <a:effectLst/>
                <a:uFillTx/>
                <a:latin typeface="Montserrat"/>
                <a:ea typeface="Montserrat"/>
              </a:rPr>
              <a:t>mejor</a:t>
            </a:r>
            <a:r>
              <a:rPr lang="en-US" sz="1500" b="0" u="none" strike="noStrike" dirty="0">
                <a:solidFill>
                  <a:srgbClr val="FFFFFF"/>
                </a:solidFill>
                <a:effectLst/>
                <a:uFillTx/>
                <a:latin typeface="Montserrat"/>
                <a:ea typeface="Montserrat"/>
              </a:rPr>
              <a:t> </a:t>
            </a:r>
            <a:r>
              <a:rPr lang="en-US" sz="1500" b="0" u="none" strike="noStrike" dirty="0" err="1">
                <a:solidFill>
                  <a:srgbClr val="FFFFFF"/>
                </a:solidFill>
                <a:effectLst/>
                <a:uFillTx/>
                <a:latin typeface="Montserrat"/>
                <a:ea typeface="Montserrat"/>
              </a:rPr>
              <a:t>manejo</a:t>
            </a:r>
            <a:r>
              <a:rPr lang="en-US" sz="1500" b="0" u="none" strike="noStrike" dirty="0">
                <a:solidFill>
                  <a:srgbClr val="FFFFFF"/>
                </a:solidFill>
                <a:effectLst/>
                <a:uFillTx/>
                <a:latin typeface="Montserrat"/>
                <a:ea typeface="Montserrat"/>
              </a:rPr>
              <a:t> de las </a:t>
            </a:r>
            <a:r>
              <a:rPr lang="en-US" sz="1500" b="0" u="none" strike="noStrike" dirty="0" err="1">
                <a:solidFill>
                  <a:srgbClr val="FFFFFF"/>
                </a:solidFill>
                <a:effectLst/>
                <a:uFillTx/>
                <a:latin typeface="Montserrat"/>
                <a:ea typeface="Montserrat"/>
              </a:rPr>
              <a:t>excepciones</a:t>
            </a:r>
            <a:r>
              <a:rPr lang="en-US" sz="1500" b="0" u="none" strike="noStrike" dirty="0">
                <a:solidFill>
                  <a:srgbClr val="FFFFFF"/>
                </a:solidFill>
                <a:effectLst/>
                <a:uFillTx/>
                <a:latin typeface="Montserrat"/>
                <a:ea typeface="Montserrat"/>
              </a:rPr>
              <a:t> se </a:t>
            </a:r>
            <a:r>
              <a:rPr lang="en-US" sz="1500" b="0" u="none" strike="noStrike" dirty="0" err="1">
                <a:solidFill>
                  <a:srgbClr val="FFFFFF"/>
                </a:solidFill>
                <a:effectLst/>
                <a:uFillTx/>
                <a:latin typeface="Montserrat"/>
                <a:ea typeface="Montserrat"/>
              </a:rPr>
              <a:t>recomienda</a:t>
            </a:r>
            <a:r>
              <a:rPr lang="en-US" sz="1500" b="0" u="none" strike="noStrike" dirty="0">
                <a:solidFill>
                  <a:srgbClr val="FFFFFF"/>
                </a:solidFill>
                <a:effectLst/>
                <a:uFillTx/>
                <a:latin typeface="Montserrat"/>
                <a:ea typeface="Montserrat"/>
              </a:rPr>
              <a:t> </a:t>
            </a:r>
            <a:r>
              <a:rPr lang="en-US" sz="1500" b="0" u="none" strike="noStrike" dirty="0" err="1">
                <a:solidFill>
                  <a:srgbClr val="FFFFFF"/>
                </a:solidFill>
                <a:effectLst/>
                <a:uFillTx/>
                <a:latin typeface="Montserrat"/>
                <a:ea typeface="Montserrat"/>
              </a:rPr>
              <a:t>el</a:t>
            </a:r>
            <a:r>
              <a:rPr lang="en-US" sz="1500" b="0" u="none" strike="noStrike" dirty="0">
                <a:solidFill>
                  <a:srgbClr val="FFFFFF"/>
                </a:solidFill>
                <a:effectLst/>
                <a:uFillTx/>
                <a:latin typeface="Montserrat"/>
                <a:ea typeface="Montserrat"/>
              </a:rPr>
              <a:t> </a:t>
            </a:r>
            <a:r>
              <a:rPr lang="en-US" sz="1500" b="0" u="none" strike="noStrike" dirty="0" err="1">
                <a:solidFill>
                  <a:srgbClr val="FFFFFF"/>
                </a:solidFill>
                <a:effectLst/>
                <a:uFillTx/>
                <a:latin typeface="Montserrat"/>
                <a:ea typeface="Montserrat"/>
              </a:rPr>
              <a:t>uso</a:t>
            </a:r>
            <a:r>
              <a:rPr lang="en-US" sz="1500" b="0" u="none" strike="noStrike" dirty="0">
                <a:solidFill>
                  <a:srgbClr val="FFFFFF"/>
                </a:solidFill>
                <a:effectLst/>
                <a:uFillTx/>
                <a:latin typeface="Montserrat"/>
                <a:ea typeface="Montserrat"/>
              </a:rPr>
              <a:t> de try ... catch</a:t>
            </a:r>
            <a:endParaRPr lang="en-US" sz="1500" b="0" u="none" strike="noStrike" dirty="0">
              <a:solidFill>
                <a:srgbClr val="000000"/>
              </a:solidFill>
              <a:effectLst/>
              <a:uFillTx/>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orma libre: forma 219"/>
          <p:cNvSpPr/>
          <p:nvPr/>
        </p:nvSpPr>
        <p:spPr>
          <a:xfrm>
            <a:off x="0" y="761760"/>
            <a:ext cx="6467760" cy="810000"/>
          </a:xfrm>
          <a:custGeom>
            <a:avLst/>
            <a:gdLst/>
            <a:ahLst/>
            <a:cxnLst/>
            <a:rect l="0" t="0" r="r" b="b"/>
            <a:pathLst>
              <a:path w="17966" h="2250">
                <a:moveTo>
                  <a:pt x="0" y="0"/>
                </a:moveTo>
                <a:lnTo>
                  <a:pt x="17966" y="0"/>
                </a:lnTo>
                <a:lnTo>
                  <a:pt x="17966"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21" name="Forma libre: forma 220"/>
          <p:cNvSpPr/>
          <p:nvPr/>
        </p:nvSpPr>
        <p:spPr>
          <a:xfrm>
            <a:off x="761760" y="6391080"/>
            <a:ext cx="10668240" cy="9720"/>
          </a:xfrm>
          <a:custGeom>
            <a:avLst/>
            <a:gdLst/>
            <a:ahLst/>
            <a:cxnLst/>
            <a:rect l="0" t="0" r="r" b="b"/>
            <a:pathLst>
              <a:path w="29634" h="27">
                <a:moveTo>
                  <a:pt x="0" y="0"/>
                </a:moveTo>
                <a:lnTo>
                  <a:pt x="29634" y="0"/>
                </a:lnTo>
                <a:lnTo>
                  <a:pt x="29634" y="27"/>
                </a:lnTo>
                <a:lnTo>
                  <a:pt x="0" y="27"/>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22" name="CuadroTexto 221"/>
          <p:cNvSpPr txBox="1"/>
          <p:nvPr/>
        </p:nvSpPr>
        <p:spPr>
          <a:xfrm>
            <a:off x="838080" y="954000"/>
            <a:ext cx="47170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Excepciones: Ejemplo Visual</a:t>
            </a:r>
            <a:endParaRPr lang="en-US" sz="2700" b="0" u="none" strike="noStrike">
              <a:solidFill>
                <a:srgbClr val="000000"/>
              </a:solidFill>
              <a:effectLst/>
              <a:uFillTx/>
              <a:latin typeface="Times New Roman"/>
            </a:endParaRPr>
          </a:p>
        </p:txBody>
      </p:sp>
      <p:sp>
        <p:nvSpPr>
          <p:cNvPr id="223" name="CuadroTexto 222"/>
          <p:cNvSpPr txBox="1"/>
          <p:nvPr/>
        </p:nvSpPr>
        <p:spPr>
          <a:xfrm>
            <a:off x="762120" y="664308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224" name="Forma libre: forma 223"/>
          <p:cNvSpPr/>
          <p:nvPr/>
        </p:nvSpPr>
        <p:spPr>
          <a:xfrm>
            <a:off x="2285640" y="1876320"/>
            <a:ext cx="7620480" cy="4286520"/>
          </a:xfrm>
          <a:custGeom>
            <a:avLst/>
            <a:gdLst/>
            <a:ahLst/>
            <a:cxnLst/>
            <a:rect l="0" t="0" r="r" b="b"/>
            <a:pathLst>
              <a:path w="21168" h="11907">
                <a:moveTo>
                  <a:pt x="0" y="0"/>
                </a:moveTo>
                <a:lnTo>
                  <a:pt x="21168" y="0"/>
                </a:lnTo>
                <a:lnTo>
                  <a:pt x="21168" y="11907"/>
                </a:lnTo>
                <a:lnTo>
                  <a:pt x="0" y="11907"/>
                </a:lnTo>
                <a:lnTo>
                  <a:pt x="0" y="0"/>
                </a:lnTo>
                <a:close/>
              </a:path>
            </a:pathLst>
          </a:custGeom>
          <a:solidFill>
            <a:srgbClr val="FFFFF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225" name="Imagen 224"/>
          <p:cNvPicPr/>
          <p:nvPr/>
        </p:nvPicPr>
        <p:blipFill>
          <a:blip r:embed="rId3"/>
          <a:stretch/>
        </p:blipFill>
        <p:spPr>
          <a:xfrm>
            <a:off x="558799" y="2178323"/>
            <a:ext cx="11296025" cy="3755557"/>
          </a:xfrm>
          <a:prstGeom prst="rect">
            <a:avLst/>
          </a:prstGeom>
          <a:noFill/>
          <a:ln w="0">
            <a:noFill/>
          </a:ln>
        </p:spPr>
      </p:pic>
      <p:sp>
        <p:nvSpPr>
          <p:cNvPr id="226" name="CuadroTexto 225"/>
          <p:cNvSpPr txBox="1"/>
          <p:nvPr/>
        </p:nvSpPr>
        <p:spPr>
          <a:xfrm>
            <a:off x="11300400" y="664308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19</a:t>
            </a:r>
            <a:endParaRPr lang="en-US" sz="1050" b="0" u="none" strike="noStrike">
              <a:solidFill>
                <a:srgbClr val="000000"/>
              </a:solidFill>
              <a:effectLst/>
              <a:uFillTx/>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rma libre: forma 16"/>
          <p:cNvSpPr/>
          <p:nvPr/>
        </p:nvSpPr>
        <p:spPr>
          <a:xfrm>
            <a:off x="0" y="761760"/>
            <a:ext cx="4848480" cy="810000"/>
          </a:xfrm>
          <a:custGeom>
            <a:avLst/>
            <a:gdLst/>
            <a:ahLst/>
            <a:cxnLst/>
            <a:rect l="0" t="0" r="r" b="b"/>
            <a:pathLst>
              <a:path w="13468" h="2250">
                <a:moveTo>
                  <a:pt x="0" y="0"/>
                </a:moveTo>
                <a:lnTo>
                  <a:pt x="13468" y="0"/>
                </a:lnTo>
                <a:lnTo>
                  <a:pt x="13468"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8" name="CuadroTexto 17"/>
          <p:cNvSpPr txBox="1"/>
          <p:nvPr/>
        </p:nvSpPr>
        <p:spPr>
          <a:xfrm>
            <a:off x="838080" y="954000"/>
            <a:ext cx="32580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Vectores y matrices</a:t>
            </a:r>
            <a:endParaRPr lang="en-US" sz="2700" b="0" u="none" strike="noStrike">
              <a:solidFill>
                <a:srgbClr val="000000"/>
              </a:solidFill>
              <a:effectLst/>
              <a:uFillTx/>
              <a:latin typeface="Times New Roman"/>
            </a:endParaRPr>
          </a:p>
        </p:txBody>
      </p:sp>
      <p:sp>
        <p:nvSpPr>
          <p:cNvPr id="19" name="CuadroTexto 18"/>
          <p:cNvSpPr txBox="1"/>
          <p:nvPr/>
        </p:nvSpPr>
        <p:spPr>
          <a:xfrm>
            <a:off x="762120" y="2771280"/>
            <a:ext cx="1575752" cy="430887"/>
          </a:xfrm>
          <a:prstGeom prst="rect">
            <a:avLst/>
          </a:prstGeom>
          <a:noFill/>
          <a:ln w="0">
            <a:noFill/>
          </a:ln>
        </p:spPr>
        <p:txBody>
          <a:bodyPr wrap="none" lIns="0" tIns="0" rIns="0" bIns="0" anchor="t">
            <a:spAutoFit/>
          </a:bodyPr>
          <a:lstStyle/>
          <a:p>
            <a:r>
              <a:rPr lang="en-US" sz="2800" b="0" u="none" strike="noStrike" dirty="0" err="1">
                <a:solidFill>
                  <a:srgbClr val="57068C"/>
                </a:solidFill>
                <a:effectLst/>
                <a:uFillTx/>
                <a:latin typeface="Montserrat"/>
                <a:ea typeface="Montserrat"/>
              </a:rPr>
              <a:t>Vectores</a:t>
            </a:r>
            <a:endParaRPr lang="en-US" sz="2800" b="0" u="none" strike="noStrike" dirty="0">
              <a:solidFill>
                <a:srgbClr val="000000"/>
              </a:solidFill>
              <a:effectLst/>
              <a:uFillTx/>
              <a:latin typeface="Times New Roman"/>
            </a:endParaRPr>
          </a:p>
        </p:txBody>
      </p:sp>
      <p:sp>
        <p:nvSpPr>
          <p:cNvPr id="20" name="CuadroTexto 19"/>
          <p:cNvSpPr txBox="1"/>
          <p:nvPr/>
        </p:nvSpPr>
        <p:spPr>
          <a:xfrm>
            <a:off x="762121" y="3387600"/>
            <a:ext cx="5117980" cy="984885"/>
          </a:xfrm>
          <a:prstGeom prst="rect">
            <a:avLst/>
          </a:prstGeom>
          <a:noFill/>
          <a:ln w="0">
            <a:noFill/>
          </a:ln>
        </p:spPr>
        <p:txBody>
          <a:bodyPr wrap="square" lIns="0" tIns="0" rIns="0" bIns="0" anchor="t">
            <a:spAutoFit/>
          </a:bodyPr>
          <a:lstStyle/>
          <a:p>
            <a:pPr algn="just"/>
            <a:r>
              <a:rPr lang="en-US" sz="1600" b="0" u="none" strike="noStrike" dirty="0">
                <a:solidFill>
                  <a:srgbClr val="333333"/>
                </a:solidFill>
                <a:effectLst/>
                <a:uFillTx/>
                <a:latin typeface="Montserrat"/>
                <a:ea typeface="Montserrat"/>
              </a:rPr>
              <a:t>Los </a:t>
            </a:r>
            <a:r>
              <a:rPr lang="en-US" sz="1600" b="0" u="none" strike="noStrike" dirty="0" err="1">
                <a:solidFill>
                  <a:srgbClr val="333333"/>
                </a:solidFill>
                <a:effectLst/>
                <a:uFillTx/>
                <a:latin typeface="Montserrat"/>
                <a:ea typeface="Montserrat"/>
              </a:rPr>
              <a:t>vectores</a:t>
            </a:r>
            <a:r>
              <a:rPr lang="en-US" sz="1600" b="0" u="none" strike="noStrike" dirty="0">
                <a:solidFill>
                  <a:srgbClr val="333333"/>
                </a:solidFill>
                <a:effectLst/>
                <a:uFillTx/>
                <a:latin typeface="Montserrat"/>
                <a:ea typeface="Montserrat"/>
              </a:rPr>
              <a:t> son </a:t>
            </a:r>
            <a:r>
              <a:rPr lang="en-US" sz="1600" b="0" u="none" strike="noStrike" dirty="0" err="1">
                <a:solidFill>
                  <a:srgbClr val="333333"/>
                </a:solidFill>
                <a:effectLst/>
                <a:uFillTx/>
                <a:latin typeface="Montserrat"/>
                <a:ea typeface="Montserrat"/>
              </a:rPr>
              <a:t>una</a:t>
            </a:r>
            <a:r>
              <a:rPr lang="en-US" sz="1600" b="0" u="none" strike="noStrike" dirty="0">
                <a:solidFill>
                  <a:srgbClr val="333333"/>
                </a:solidFill>
                <a:effectLst/>
                <a:uFillTx/>
                <a:latin typeface="Montserrat"/>
                <a:ea typeface="Montserrat"/>
              </a:rPr>
              <a:t> </a:t>
            </a:r>
            <a:r>
              <a:rPr lang="en-US" sz="1600" b="0" u="none" strike="noStrike" dirty="0" err="1">
                <a:solidFill>
                  <a:srgbClr val="333333"/>
                </a:solidFill>
                <a:effectLst/>
                <a:uFillTx/>
                <a:latin typeface="Montserrat"/>
                <a:ea typeface="Montserrat"/>
              </a:rPr>
              <a:t>estructura</a:t>
            </a:r>
            <a:r>
              <a:rPr lang="en-US" sz="1600" b="0" u="none" strike="noStrike" dirty="0">
                <a:solidFill>
                  <a:srgbClr val="333333"/>
                </a:solidFill>
                <a:effectLst/>
                <a:uFillTx/>
                <a:latin typeface="Montserrat"/>
                <a:ea typeface="Montserrat"/>
              </a:rPr>
              <a:t> de </a:t>
            </a:r>
            <a:r>
              <a:rPr lang="en-US" sz="1600" b="0" u="none" strike="noStrike" dirty="0" err="1">
                <a:solidFill>
                  <a:srgbClr val="333333"/>
                </a:solidFill>
                <a:effectLst/>
                <a:uFillTx/>
                <a:latin typeface="Montserrat"/>
                <a:ea typeface="Montserrat"/>
              </a:rPr>
              <a:t>datos</a:t>
            </a:r>
            <a:r>
              <a:rPr lang="en-US" sz="1600" b="0" u="none" strike="noStrike" dirty="0">
                <a:solidFill>
                  <a:srgbClr val="333333"/>
                </a:solidFill>
                <a:effectLst/>
                <a:uFillTx/>
                <a:latin typeface="Montserrat"/>
                <a:ea typeface="Montserrat"/>
              </a:rPr>
              <a:t> </a:t>
            </a:r>
            <a:r>
              <a:rPr lang="en-US" sz="1600" b="0" u="none" strike="noStrike" dirty="0" err="1">
                <a:solidFill>
                  <a:srgbClr val="333333"/>
                </a:solidFill>
                <a:effectLst/>
                <a:uFillTx/>
                <a:latin typeface="Montserrat"/>
                <a:ea typeface="Montserrat"/>
              </a:rPr>
              <a:t>que</a:t>
            </a:r>
            <a:r>
              <a:rPr lang="en-US" sz="1600" b="0" u="none" strike="noStrike" dirty="0">
                <a:solidFill>
                  <a:srgbClr val="333333"/>
                </a:solidFill>
                <a:effectLst/>
                <a:uFillTx/>
                <a:latin typeface="Montserrat"/>
                <a:ea typeface="Montserrat"/>
              </a:rPr>
              <a:t> </a:t>
            </a:r>
            <a:r>
              <a:rPr lang="en-US" sz="1600" b="0" u="none" strike="noStrike" dirty="0" err="1">
                <a:solidFill>
                  <a:srgbClr val="333333"/>
                </a:solidFill>
                <a:effectLst/>
                <a:uFillTx/>
                <a:latin typeface="Montserrat"/>
                <a:ea typeface="Montserrat"/>
              </a:rPr>
              <a:t>permite</a:t>
            </a:r>
            <a:r>
              <a:rPr lang="en-US" sz="1600" b="0" u="none" strike="noStrike" dirty="0">
                <a:solidFill>
                  <a:srgbClr val="333333"/>
                </a:solidFill>
                <a:effectLst/>
                <a:uFillTx/>
                <a:latin typeface="Montserrat"/>
                <a:ea typeface="Montserrat"/>
              </a:rPr>
              <a:t> </a:t>
            </a:r>
            <a:r>
              <a:rPr lang="en-US" sz="1600" b="0" u="none" strike="noStrike" dirty="0" err="1">
                <a:solidFill>
                  <a:srgbClr val="333333"/>
                </a:solidFill>
                <a:effectLst/>
                <a:uFillTx/>
                <a:latin typeface="Montserrat"/>
                <a:ea typeface="Montserrat"/>
              </a:rPr>
              <a:t>almacenar</a:t>
            </a:r>
            <a:r>
              <a:rPr lang="en-US" sz="1600" b="0" u="none" strike="noStrike" dirty="0">
                <a:solidFill>
                  <a:srgbClr val="333333"/>
                </a:solidFill>
                <a:effectLst/>
                <a:uFillTx/>
                <a:latin typeface="Montserrat"/>
                <a:ea typeface="Montserrat"/>
              </a:rPr>
              <a:t> un </a:t>
            </a:r>
            <a:r>
              <a:rPr lang="en-US" sz="1600" b="0" u="none" strike="noStrike" dirty="0" err="1">
                <a:solidFill>
                  <a:srgbClr val="333333"/>
                </a:solidFill>
                <a:effectLst/>
                <a:uFillTx/>
                <a:latin typeface="Montserrat"/>
                <a:ea typeface="Montserrat"/>
              </a:rPr>
              <a:t>grupo</a:t>
            </a:r>
            <a:r>
              <a:rPr lang="en-US" sz="1600" b="0" u="none" strike="noStrike" dirty="0">
                <a:solidFill>
                  <a:srgbClr val="333333"/>
                </a:solidFill>
                <a:effectLst/>
                <a:uFillTx/>
                <a:latin typeface="Montserrat"/>
                <a:ea typeface="Montserrat"/>
              </a:rPr>
              <a:t> de </a:t>
            </a:r>
            <a:r>
              <a:rPr lang="en-US" sz="1600" b="0" u="none" strike="noStrike" dirty="0" err="1">
                <a:solidFill>
                  <a:srgbClr val="333333"/>
                </a:solidFill>
                <a:effectLst/>
                <a:uFillTx/>
                <a:latin typeface="Montserrat"/>
                <a:ea typeface="Montserrat"/>
              </a:rPr>
              <a:t>datos</a:t>
            </a:r>
            <a:r>
              <a:rPr lang="en-US" sz="1600" b="0" u="none" strike="noStrike" dirty="0">
                <a:solidFill>
                  <a:srgbClr val="333333"/>
                </a:solidFill>
                <a:effectLst/>
                <a:uFillTx/>
                <a:latin typeface="Montserrat"/>
                <a:ea typeface="Montserrat"/>
              </a:rPr>
              <a:t> de un </a:t>
            </a:r>
            <a:r>
              <a:rPr lang="en-US" sz="1600" b="0" u="none" strike="noStrike" dirty="0" err="1">
                <a:solidFill>
                  <a:srgbClr val="333333"/>
                </a:solidFill>
                <a:effectLst/>
                <a:uFillTx/>
                <a:latin typeface="Montserrat"/>
                <a:ea typeface="Montserrat"/>
              </a:rPr>
              <a:t>mismo</a:t>
            </a:r>
            <a:r>
              <a:rPr lang="en-US" sz="1600" dirty="0">
                <a:solidFill>
                  <a:srgbClr val="000000"/>
                </a:solidFill>
                <a:latin typeface="Times New Roman"/>
                <a:ea typeface="Montserrat"/>
              </a:rPr>
              <a:t> </a:t>
            </a:r>
            <a:r>
              <a:rPr lang="en-US" sz="1600" b="0" u="none" strike="noStrike" dirty="0" err="1">
                <a:solidFill>
                  <a:srgbClr val="333333"/>
                </a:solidFill>
                <a:effectLst/>
                <a:uFillTx/>
                <a:latin typeface="Montserrat"/>
                <a:ea typeface="Montserrat"/>
              </a:rPr>
              <a:t>tipo</a:t>
            </a:r>
            <a:r>
              <a:rPr lang="en-US" sz="1600" b="0" u="none" strike="noStrike" dirty="0">
                <a:solidFill>
                  <a:srgbClr val="333333"/>
                </a:solidFill>
                <a:effectLst/>
                <a:uFillTx/>
                <a:latin typeface="Montserrat"/>
                <a:ea typeface="Montserrat"/>
              </a:rPr>
              <a:t>. También son </a:t>
            </a:r>
            <a:r>
              <a:rPr lang="en-US" sz="1600" b="0" u="none" strike="noStrike" dirty="0" err="1">
                <a:solidFill>
                  <a:srgbClr val="333333"/>
                </a:solidFill>
                <a:effectLst/>
                <a:uFillTx/>
                <a:latin typeface="Montserrat"/>
                <a:ea typeface="Montserrat"/>
              </a:rPr>
              <a:t>conocidos</a:t>
            </a:r>
            <a:r>
              <a:rPr lang="en-US" sz="1600" b="0" u="none" strike="noStrike" dirty="0">
                <a:solidFill>
                  <a:srgbClr val="333333"/>
                </a:solidFill>
                <a:effectLst/>
                <a:uFillTx/>
                <a:latin typeface="Montserrat"/>
                <a:ea typeface="Montserrat"/>
              </a:rPr>
              <a:t> </a:t>
            </a:r>
            <a:r>
              <a:rPr lang="en-US" sz="1600" b="0" u="none" strike="noStrike" dirty="0" err="1">
                <a:solidFill>
                  <a:srgbClr val="333333"/>
                </a:solidFill>
                <a:effectLst/>
                <a:uFillTx/>
                <a:latin typeface="Montserrat"/>
                <a:ea typeface="Montserrat"/>
              </a:rPr>
              <a:t>popularmente</a:t>
            </a:r>
            <a:r>
              <a:rPr lang="en-US" sz="1600" b="0" u="none" strike="noStrike" dirty="0">
                <a:solidFill>
                  <a:srgbClr val="333333"/>
                </a:solidFill>
                <a:effectLst/>
                <a:uFillTx/>
                <a:latin typeface="Montserrat"/>
                <a:ea typeface="Montserrat"/>
              </a:rPr>
              <a:t> </a:t>
            </a:r>
            <a:r>
              <a:rPr lang="en-US" sz="1600" b="0" u="none" strike="noStrike" dirty="0" err="1">
                <a:solidFill>
                  <a:srgbClr val="333333"/>
                </a:solidFill>
                <a:effectLst/>
                <a:uFillTx/>
                <a:latin typeface="Montserrat"/>
                <a:ea typeface="Montserrat"/>
              </a:rPr>
              <a:t>como</a:t>
            </a:r>
            <a:r>
              <a:rPr lang="en-US" sz="1600" b="0" u="none" strike="noStrike" dirty="0">
                <a:solidFill>
                  <a:srgbClr val="333333"/>
                </a:solidFill>
                <a:effectLst/>
                <a:uFillTx/>
                <a:latin typeface="Montserrat"/>
                <a:ea typeface="Montserrat"/>
              </a:rPr>
              <a:t> arrays.</a:t>
            </a:r>
            <a:endParaRPr lang="en-US" sz="1600" dirty="0">
              <a:solidFill>
                <a:srgbClr val="000000"/>
              </a:solidFill>
              <a:latin typeface="Times New Roman"/>
            </a:endParaRPr>
          </a:p>
        </p:txBody>
      </p:sp>
      <p:pic>
        <p:nvPicPr>
          <p:cNvPr id="24" name="Imagen 23"/>
          <p:cNvPicPr/>
          <p:nvPr/>
        </p:nvPicPr>
        <p:blipFill>
          <a:blip r:embed="rId3"/>
          <a:stretch/>
        </p:blipFill>
        <p:spPr>
          <a:xfrm>
            <a:off x="6138820" y="2332007"/>
            <a:ext cx="5761080" cy="3217893"/>
          </a:xfrm>
          <a:prstGeom prst="rect">
            <a:avLst/>
          </a:prstGeom>
          <a:noFill/>
          <a:ln w="12700">
            <a:solidFill>
              <a:schemeClr val="tx1"/>
            </a:solidFill>
          </a:ln>
        </p:spPr>
      </p:pic>
      <p:sp>
        <p:nvSpPr>
          <p:cNvPr id="25" name="Forma libre: forma 24"/>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6" name="CuadroTexto 25"/>
          <p:cNvSpPr txBox="1"/>
          <p:nvPr/>
        </p:nvSpPr>
        <p:spPr>
          <a:xfrm>
            <a:off x="762120" y="4833360"/>
            <a:ext cx="2657880" cy="162000"/>
          </a:xfrm>
          <a:prstGeom prst="rect">
            <a:avLst/>
          </a:prstGeom>
          <a:noFill/>
          <a:ln w="0">
            <a:noFill/>
          </a:ln>
        </p:spPr>
        <p:txBody>
          <a:bodyPr wrap="none" lIns="0" tIns="0" rIns="0" bIns="0" anchor="t">
            <a:spAutoFit/>
          </a:bodyPr>
          <a:lstStyle/>
          <a:p>
            <a:r>
              <a:rPr lang="en-US" sz="1050" b="0" i="1" u="none" strike="noStrike">
                <a:solidFill>
                  <a:srgbClr val="6A7282"/>
                </a:solidFill>
                <a:effectLst/>
                <a:uFillTx/>
                <a:latin typeface="Montserrat"/>
                <a:ea typeface="Montserrat"/>
              </a:rPr>
              <a:t>Tomado de la página de campusmvp.es</a:t>
            </a:r>
            <a:endParaRPr lang="en-US" sz="1050" b="0" u="none" strike="noStrike">
              <a:solidFill>
                <a:srgbClr val="000000"/>
              </a:solidFill>
              <a:effectLst/>
              <a:uFillTx/>
              <a:latin typeface="Times New Roman"/>
            </a:endParaRPr>
          </a:p>
        </p:txBody>
      </p:sp>
      <p:sp>
        <p:nvSpPr>
          <p:cNvPr id="27" name="CuadroTexto 26"/>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28" name="CuadroTexto 27"/>
          <p:cNvSpPr txBox="1"/>
          <p:nvPr/>
        </p:nvSpPr>
        <p:spPr>
          <a:xfrm>
            <a:off x="11265840" y="6395400"/>
            <a:ext cx="16092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02</a:t>
            </a:r>
            <a:endParaRPr lang="en-US" sz="1050" b="0" u="none" strike="noStrike">
              <a:solidFill>
                <a:srgbClr val="000000"/>
              </a:solidFill>
              <a:effectLst/>
              <a:uFillTx/>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orma libre: forma 228"/>
          <p:cNvSpPr/>
          <p:nvPr/>
        </p:nvSpPr>
        <p:spPr>
          <a:xfrm>
            <a:off x="0" y="761760"/>
            <a:ext cx="5534280" cy="810000"/>
          </a:xfrm>
          <a:custGeom>
            <a:avLst/>
            <a:gdLst/>
            <a:ahLst/>
            <a:cxnLst/>
            <a:rect l="0" t="0" r="r" b="b"/>
            <a:pathLst>
              <a:path w="15373" h="2250">
                <a:moveTo>
                  <a:pt x="0" y="0"/>
                </a:moveTo>
                <a:lnTo>
                  <a:pt x="15373" y="0"/>
                </a:lnTo>
                <a:lnTo>
                  <a:pt x="15373"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30" name="CuadroTexto 229"/>
          <p:cNvSpPr txBox="1"/>
          <p:nvPr/>
        </p:nvSpPr>
        <p:spPr>
          <a:xfrm>
            <a:off x="838080" y="954000"/>
            <a:ext cx="39441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Manejo de Excepciones</a:t>
            </a:r>
            <a:endParaRPr lang="en-US" sz="2700" b="0" u="none" strike="noStrike">
              <a:solidFill>
                <a:srgbClr val="000000"/>
              </a:solidFill>
              <a:effectLst/>
              <a:uFillTx/>
              <a:latin typeface="Times New Roman"/>
            </a:endParaRPr>
          </a:p>
        </p:txBody>
      </p:sp>
      <p:pic>
        <p:nvPicPr>
          <p:cNvPr id="231" name="Imagen 230"/>
          <p:cNvPicPr/>
          <p:nvPr/>
        </p:nvPicPr>
        <p:blipFill>
          <a:blip r:embed="rId2"/>
          <a:stretch/>
        </p:blipFill>
        <p:spPr>
          <a:xfrm>
            <a:off x="2003423" y="2568898"/>
            <a:ext cx="8184914" cy="2829364"/>
          </a:xfrm>
          <a:prstGeom prst="rect">
            <a:avLst/>
          </a:prstGeom>
          <a:noFill/>
          <a:ln w="0">
            <a:noFill/>
          </a:ln>
        </p:spPr>
      </p:pic>
      <p:sp>
        <p:nvSpPr>
          <p:cNvPr id="232" name="Forma libre: forma 231"/>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33" name="CuadroTexto 232"/>
          <p:cNvSpPr txBox="1"/>
          <p:nvPr/>
        </p:nvSpPr>
        <p:spPr>
          <a:xfrm>
            <a:off x="4473108" y="1879740"/>
            <a:ext cx="3290966" cy="276999"/>
          </a:xfrm>
          <a:prstGeom prst="rect">
            <a:avLst/>
          </a:prstGeom>
          <a:noFill/>
          <a:ln w="0">
            <a:noFill/>
          </a:ln>
        </p:spPr>
        <p:txBody>
          <a:bodyPr wrap="none" lIns="0" tIns="0" rIns="0" bIns="0" anchor="t">
            <a:spAutoFit/>
          </a:bodyPr>
          <a:lstStyle/>
          <a:p>
            <a:r>
              <a:rPr lang="en-US" b="1" u="none" strike="noStrike" dirty="0" err="1">
                <a:solidFill>
                  <a:srgbClr val="333333"/>
                </a:solidFill>
                <a:effectLst/>
                <a:uFillTx/>
                <a:latin typeface="Montserrat"/>
                <a:ea typeface="Montserrat"/>
              </a:rPr>
              <a:t>Estructura</a:t>
            </a:r>
            <a:r>
              <a:rPr lang="en-US" b="1" u="none" strike="noStrike" dirty="0">
                <a:solidFill>
                  <a:srgbClr val="333333"/>
                </a:solidFill>
                <a:effectLst/>
                <a:uFillTx/>
                <a:latin typeface="Montserrat"/>
                <a:ea typeface="Montserrat"/>
              </a:rPr>
              <a:t> try-catch-ﬁnally</a:t>
            </a:r>
            <a:endParaRPr lang="en-US" b="1" u="none" strike="noStrike" dirty="0">
              <a:solidFill>
                <a:srgbClr val="000000"/>
              </a:solidFill>
              <a:effectLst/>
              <a:uFillTx/>
              <a:latin typeface="Times New Roman"/>
            </a:endParaRPr>
          </a:p>
        </p:txBody>
      </p:sp>
      <p:sp>
        <p:nvSpPr>
          <p:cNvPr id="234" name="CuadroTexto 233"/>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235" name="CuadroTexto 234"/>
          <p:cNvSpPr txBox="1"/>
          <p:nvPr/>
        </p:nvSpPr>
        <p:spPr>
          <a:xfrm>
            <a:off x="11266200" y="6395400"/>
            <a:ext cx="16092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20</a:t>
            </a:r>
            <a:endParaRPr lang="en-US" sz="1050" b="0" u="none" strike="noStrike">
              <a:solidFill>
                <a:srgbClr val="000000"/>
              </a:solidFill>
              <a:effectLst/>
              <a:uFillTx/>
              <a:latin typeface="Times New Roman"/>
            </a:endParaRPr>
          </a:p>
        </p:txBody>
      </p:sp>
      <p:sp>
        <p:nvSpPr>
          <p:cNvPr id="3" name="CuadroTexto 2">
            <a:extLst>
              <a:ext uri="{FF2B5EF4-FFF2-40B4-BE49-F238E27FC236}">
                <a16:creationId xmlns:a16="http://schemas.microsoft.com/office/drawing/2014/main" id="{EDC26D96-BA65-A1E1-BA3B-14673CD876D0}"/>
              </a:ext>
            </a:extLst>
          </p:cNvPr>
          <p:cNvSpPr txBox="1"/>
          <p:nvPr/>
        </p:nvSpPr>
        <p:spPr>
          <a:xfrm>
            <a:off x="7324213" y="5538266"/>
            <a:ext cx="9152614" cy="2471863"/>
          </a:xfrm>
          <a:prstGeom prst="rect">
            <a:avLst/>
          </a:prstGeom>
          <a:noFill/>
        </p:spPr>
        <p:txBody>
          <a:bodyPr wrap="square" rtlCol="0">
            <a:spAutoFit/>
          </a:bodyPr>
          <a:lstStyle/>
          <a:p>
            <a:endParaRPr lang="es-CO"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Forma libre: forma 237"/>
          <p:cNvSpPr/>
          <p:nvPr/>
        </p:nvSpPr>
        <p:spPr>
          <a:xfrm>
            <a:off x="0" y="761760"/>
            <a:ext cx="9848880" cy="810000"/>
          </a:xfrm>
          <a:custGeom>
            <a:avLst/>
            <a:gdLst/>
            <a:ahLst/>
            <a:cxnLst/>
            <a:rect l="0" t="0" r="r" b="b"/>
            <a:pathLst>
              <a:path w="27358" h="2250">
                <a:moveTo>
                  <a:pt x="0" y="0"/>
                </a:moveTo>
                <a:lnTo>
                  <a:pt x="27358" y="0"/>
                </a:lnTo>
                <a:lnTo>
                  <a:pt x="27358"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39" name="Forma libre: forma 238"/>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40" name="CuadroTexto 239"/>
          <p:cNvSpPr txBox="1"/>
          <p:nvPr/>
        </p:nvSpPr>
        <p:spPr>
          <a:xfrm>
            <a:off x="838080" y="954000"/>
            <a:ext cx="773172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Manejo de Excepciones: Sin Control de Errores</a:t>
            </a:r>
            <a:endParaRPr lang="en-US" sz="2700" b="0" u="none" strike="noStrike">
              <a:solidFill>
                <a:srgbClr val="000000"/>
              </a:solidFill>
              <a:effectLst/>
              <a:uFillTx/>
              <a:latin typeface="Times New Roman"/>
            </a:endParaRPr>
          </a:p>
        </p:txBody>
      </p:sp>
      <p:sp>
        <p:nvSpPr>
          <p:cNvPr id="241" name="CuadroTexto 240"/>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242" name="Forma libre: forma 241"/>
          <p:cNvSpPr/>
          <p:nvPr/>
        </p:nvSpPr>
        <p:spPr>
          <a:xfrm>
            <a:off x="2761920" y="1990440"/>
            <a:ext cx="6667920" cy="3810600"/>
          </a:xfrm>
          <a:custGeom>
            <a:avLst/>
            <a:gdLst/>
            <a:ahLst/>
            <a:cxnLst/>
            <a:rect l="0" t="0" r="r" b="b"/>
            <a:pathLst>
              <a:path w="18522" h="10585">
                <a:moveTo>
                  <a:pt x="0" y="0"/>
                </a:moveTo>
                <a:lnTo>
                  <a:pt x="18522" y="0"/>
                </a:lnTo>
                <a:lnTo>
                  <a:pt x="18522" y="10585"/>
                </a:lnTo>
                <a:lnTo>
                  <a:pt x="0" y="10585"/>
                </a:lnTo>
                <a:lnTo>
                  <a:pt x="0" y="0"/>
                </a:lnTo>
                <a:close/>
              </a:path>
            </a:pathLst>
          </a:custGeom>
          <a:solidFill>
            <a:srgbClr val="FFFFF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243" name="Imagen 242"/>
          <p:cNvPicPr/>
          <p:nvPr/>
        </p:nvPicPr>
        <p:blipFill>
          <a:blip r:embed="rId2"/>
          <a:stretch/>
        </p:blipFill>
        <p:spPr>
          <a:xfrm>
            <a:off x="3168869" y="1790640"/>
            <a:ext cx="6069724" cy="4741608"/>
          </a:xfrm>
          <a:prstGeom prst="rect">
            <a:avLst/>
          </a:prstGeom>
          <a:noFill/>
          <a:ln w="0">
            <a:noFill/>
          </a:ln>
        </p:spPr>
      </p:pic>
      <p:sp>
        <p:nvSpPr>
          <p:cNvPr id="244" name="CuadroTexto 243"/>
          <p:cNvSpPr txBox="1"/>
          <p:nvPr/>
        </p:nvSpPr>
        <p:spPr>
          <a:xfrm>
            <a:off x="11306160" y="639540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21</a:t>
            </a:r>
            <a:endParaRPr lang="en-US" sz="1050" b="0" u="none" strike="noStrike">
              <a:solidFill>
                <a:srgbClr val="000000"/>
              </a:solidFill>
              <a:effectLst/>
              <a:uFillTx/>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Forma libre: forma 246"/>
          <p:cNvSpPr/>
          <p:nvPr/>
        </p:nvSpPr>
        <p:spPr>
          <a:xfrm>
            <a:off x="0" y="761760"/>
            <a:ext cx="8106120" cy="810000"/>
          </a:xfrm>
          <a:custGeom>
            <a:avLst/>
            <a:gdLst/>
            <a:ahLst/>
            <a:cxnLst/>
            <a:rect l="0" t="0" r="r" b="b"/>
            <a:pathLst>
              <a:path w="22517" h="2250">
                <a:moveTo>
                  <a:pt x="0" y="0"/>
                </a:moveTo>
                <a:lnTo>
                  <a:pt x="22517" y="0"/>
                </a:lnTo>
                <a:lnTo>
                  <a:pt x="22517"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48" name="Forma libre: forma 247"/>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49" name="CuadroTexto 248"/>
          <p:cNvSpPr txBox="1"/>
          <p:nvPr/>
        </p:nvSpPr>
        <p:spPr>
          <a:xfrm>
            <a:off x="838080" y="954000"/>
            <a:ext cx="62481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Manejo de Excepciones - Con Control</a:t>
            </a:r>
            <a:endParaRPr lang="en-US" sz="2700" b="0" u="none" strike="noStrike">
              <a:solidFill>
                <a:srgbClr val="000000"/>
              </a:solidFill>
              <a:effectLst/>
              <a:uFillTx/>
              <a:latin typeface="Times New Roman"/>
            </a:endParaRPr>
          </a:p>
        </p:txBody>
      </p:sp>
      <p:sp>
        <p:nvSpPr>
          <p:cNvPr id="250" name="CuadroTexto 249"/>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251" name="Forma libre: forma 250"/>
          <p:cNvSpPr/>
          <p:nvPr/>
        </p:nvSpPr>
        <p:spPr>
          <a:xfrm>
            <a:off x="2761920" y="1990440"/>
            <a:ext cx="6667920" cy="3810600"/>
          </a:xfrm>
          <a:custGeom>
            <a:avLst/>
            <a:gdLst/>
            <a:ahLst/>
            <a:cxnLst/>
            <a:rect l="0" t="0" r="r" b="b"/>
            <a:pathLst>
              <a:path w="18522" h="10585">
                <a:moveTo>
                  <a:pt x="0" y="0"/>
                </a:moveTo>
                <a:lnTo>
                  <a:pt x="18522" y="0"/>
                </a:lnTo>
                <a:lnTo>
                  <a:pt x="18522" y="10585"/>
                </a:lnTo>
                <a:lnTo>
                  <a:pt x="0" y="10585"/>
                </a:lnTo>
                <a:lnTo>
                  <a:pt x="0" y="0"/>
                </a:lnTo>
                <a:close/>
              </a:path>
            </a:pathLst>
          </a:custGeom>
          <a:solidFill>
            <a:srgbClr val="FFFFF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252" name="Imagen 251"/>
          <p:cNvPicPr/>
          <p:nvPr/>
        </p:nvPicPr>
        <p:blipFill>
          <a:blip r:embed="rId2"/>
          <a:stretch/>
        </p:blipFill>
        <p:spPr>
          <a:xfrm>
            <a:off x="2486879" y="1914119"/>
            <a:ext cx="6373341" cy="4320757"/>
          </a:xfrm>
          <a:prstGeom prst="rect">
            <a:avLst/>
          </a:prstGeom>
          <a:noFill/>
          <a:ln w="0">
            <a:noFill/>
          </a:ln>
        </p:spPr>
      </p:pic>
      <p:sp>
        <p:nvSpPr>
          <p:cNvPr id="253" name="CuadroTexto 252"/>
          <p:cNvSpPr txBox="1"/>
          <p:nvPr/>
        </p:nvSpPr>
        <p:spPr>
          <a:xfrm>
            <a:off x="11278440" y="6395400"/>
            <a:ext cx="147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22</a:t>
            </a:r>
            <a:endParaRPr lang="en-US" sz="1050" b="0" u="none" strike="noStrike">
              <a:solidFill>
                <a:srgbClr val="000000"/>
              </a:solidFill>
              <a:effectLst/>
              <a:uFillTx/>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Forma libre: forma 255"/>
          <p:cNvSpPr/>
          <p:nvPr/>
        </p:nvSpPr>
        <p:spPr>
          <a:xfrm>
            <a:off x="0" y="761760"/>
            <a:ext cx="6762960" cy="810000"/>
          </a:xfrm>
          <a:custGeom>
            <a:avLst/>
            <a:gdLst/>
            <a:ahLst/>
            <a:cxnLst/>
            <a:rect l="0" t="0" r="r" b="b"/>
            <a:pathLst>
              <a:path w="18786" h="2250">
                <a:moveTo>
                  <a:pt x="0" y="0"/>
                </a:moveTo>
                <a:lnTo>
                  <a:pt x="18786" y="0"/>
                </a:lnTo>
                <a:lnTo>
                  <a:pt x="18786"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57" name="Forma libre: forma 256"/>
          <p:cNvSpPr/>
          <p:nvPr/>
        </p:nvSpPr>
        <p:spPr>
          <a:xfrm>
            <a:off x="761760" y="210492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58" name="CuadroTexto 257"/>
          <p:cNvSpPr txBox="1"/>
          <p:nvPr/>
        </p:nvSpPr>
        <p:spPr>
          <a:xfrm>
            <a:off x="838080" y="954000"/>
            <a:ext cx="49780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Estándar de Codificación Java</a:t>
            </a:r>
            <a:endParaRPr lang="en-US" sz="2700" b="0" u="none" strike="noStrike">
              <a:solidFill>
                <a:srgbClr val="000000"/>
              </a:solidFill>
              <a:effectLst/>
              <a:uFillTx/>
              <a:latin typeface="Times New Roman"/>
            </a:endParaRPr>
          </a:p>
        </p:txBody>
      </p:sp>
      <p:sp>
        <p:nvSpPr>
          <p:cNvPr id="259" name="CuadroTexto 258"/>
          <p:cNvSpPr txBox="1"/>
          <p:nvPr/>
        </p:nvSpPr>
        <p:spPr>
          <a:xfrm>
            <a:off x="1028520" y="2053440"/>
            <a:ext cx="430776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Nomenclatura:</a:t>
            </a:r>
            <a:r>
              <a:rPr lang="en-US" sz="1350" b="0" u="none" strike="noStrike">
                <a:solidFill>
                  <a:srgbClr val="333333"/>
                </a:solidFill>
                <a:effectLst/>
                <a:uFillTx/>
                <a:latin typeface="Montserrat"/>
                <a:ea typeface="Montserrat"/>
              </a:rPr>
              <a:t> El idioma por defecto es una mezcla</a:t>
            </a:r>
            <a:endParaRPr lang="en-US" sz="1350" b="0" u="none" strike="noStrike">
              <a:solidFill>
                <a:srgbClr val="000000"/>
              </a:solidFill>
              <a:effectLst/>
              <a:uFillTx/>
              <a:latin typeface="Times New Roman"/>
            </a:endParaRPr>
          </a:p>
        </p:txBody>
      </p:sp>
      <p:sp>
        <p:nvSpPr>
          <p:cNvPr id="260" name="CuadroTexto 259"/>
          <p:cNvSpPr txBox="1"/>
          <p:nvPr/>
        </p:nvSpPr>
        <p:spPr>
          <a:xfrm>
            <a:off x="1028520" y="2339280"/>
            <a:ext cx="352764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entre nomenclatura tradicional en inglés y</a:t>
            </a:r>
            <a:endParaRPr lang="en-US" sz="1350" b="0" u="none" strike="noStrike">
              <a:solidFill>
                <a:srgbClr val="000000"/>
              </a:solidFill>
              <a:effectLst/>
              <a:uFillTx/>
              <a:latin typeface="Times New Roman"/>
            </a:endParaRPr>
          </a:p>
        </p:txBody>
      </p:sp>
      <p:sp>
        <p:nvSpPr>
          <p:cNvPr id="261" name="CuadroTexto 260"/>
          <p:cNvSpPr txBox="1"/>
          <p:nvPr/>
        </p:nvSpPr>
        <p:spPr>
          <a:xfrm>
            <a:off x="1028520" y="2615400"/>
            <a:ext cx="289116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nomenclatura funcional adoptada.</a:t>
            </a:r>
            <a:endParaRPr lang="en-US" sz="1350" b="0" u="none" strike="noStrike">
              <a:solidFill>
                <a:srgbClr val="000000"/>
              </a:solidFill>
              <a:effectLst/>
              <a:uFillTx/>
              <a:latin typeface="Times New Roman"/>
            </a:endParaRPr>
          </a:p>
        </p:txBody>
      </p:sp>
      <p:sp>
        <p:nvSpPr>
          <p:cNvPr id="262" name="CuadroTexto 261"/>
          <p:cNvSpPr txBox="1"/>
          <p:nvPr/>
        </p:nvSpPr>
        <p:spPr>
          <a:xfrm>
            <a:off x="1028520" y="2919600"/>
            <a:ext cx="4382640" cy="186480"/>
          </a:xfrm>
          <a:prstGeom prst="rect">
            <a:avLst/>
          </a:prstGeom>
          <a:noFill/>
          <a:ln w="0">
            <a:noFill/>
          </a:ln>
        </p:spPr>
        <p:txBody>
          <a:bodyPr wrap="none" lIns="0" tIns="0" rIns="0" bIns="0" anchor="t">
            <a:spAutoFit/>
          </a:bodyPr>
          <a:lstStyle/>
          <a:p>
            <a:r>
              <a:rPr lang="en-US" sz="1200" b="0" u="none" strike="noStrike">
                <a:solidFill>
                  <a:srgbClr val="4A5565"/>
                </a:solidFill>
                <a:effectLst/>
                <a:uFillTx/>
                <a:latin typeface="Montserrat"/>
                <a:ea typeface="Montserrat"/>
              </a:rPr>
              <a:t>Ejemplos: insert, update, delete, create, retrieve, list, set, get,</a:t>
            </a:r>
            <a:endParaRPr lang="en-US" sz="1200" b="0" u="none" strike="noStrike">
              <a:solidFill>
                <a:srgbClr val="000000"/>
              </a:solidFill>
              <a:effectLst/>
              <a:uFillTx/>
              <a:latin typeface="Times New Roman"/>
            </a:endParaRPr>
          </a:p>
        </p:txBody>
      </p:sp>
      <p:sp>
        <p:nvSpPr>
          <p:cNvPr id="263" name="Forma libre: forma 262"/>
          <p:cNvSpPr/>
          <p:nvPr/>
        </p:nvSpPr>
        <p:spPr>
          <a:xfrm>
            <a:off x="761760" y="368604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9"/>
                  <a:pt x="12" y="99"/>
                </a:cubicBezTo>
                <a:cubicBezTo>
                  <a:pt x="16" y="89"/>
                  <a:pt x="21" y="80"/>
                  <a:pt x="27" y="71"/>
                </a:cubicBezTo>
                <a:cubicBezTo>
                  <a:pt x="33" y="62"/>
                  <a:pt x="39" y="54"/>
                  <a:pt x="47" y="46"/>
                </a:cubicBezTo>
                <a:cubicBezTo>
                  <a:pt x="54" y="39"/>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39"/>
                  <a:pt x="272" y="46"/>
                </a:cubicBezTo>
                <a:cubicBezTo>
                  <a:pt x="280" y="54"/>
                  <a:pt x="286" y="62"/>
                  <a:pt x="292" y="71"/>
                </a:cubicBezTo>
                <a:cubicBezTo>
                  <a:pt x="298" y="80"/>
                  <a:pt x="303" y="89"/>
                  <a:pt x="307" y="99"/>
                </a:cubicBezTo>
                <a:cubicBezTo>
                  <a:pt x="311" y="109"/>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64" name="CuadroTexto 263"/>
          <p:cNvSpPr txBox="1"/>
          <p:nvPr/>
        </p:nvSpPr>
        <p:spPr>
          <a:xfrm>
            <a:off x="1028520" y="3148200"/>
            <a:ext cx="1704600" cy="186480"/>
          </a:xfrm>
          <a:prstGeom prst="rect">
            <a:avLst/>
          </a:prstGeom>
          <a:noFill/>
          <a:ln w="0">
            <a:noFill/>
          </a:ln>
        </p:spPr>
        <p:txBody>
          <a:bodyPr wrap="none" lIns="0" tIns="0" rIns="0" bIns="0" anchor="t">
            <a:spAutoFit/>
          </a:bodyPr>
          <a:lstStyle/>
          <a:p>
            <a:r>
              <a:rPr lang="en-US" sz="1200" b="0" u="none" strike="noStrike">
                <a:solidFill>
                  <a:srgbClr val="4A5565"/>
                </a:solidFill>
                <a:effectLst/>
                <a:uFillTx/>
                <a:latin typeface="Montserrat"/>
                <a:ea typeface="Montserrat"/>
              </a:rPr>
              <a:t>newInstance, Delegate</a:t>
            </a:r>
            <a:endParaRPr lang="en-US" sz="1200" b="0" u="none" strike="noStrike">
              <a:solidFill>
                <a:srgbClr val="000000"/>
              </a:solidFill>
              <a:effectLst/>
              <a:uFillTx/>
              <a:latin typeface="Times New Roman"/>
            </a:endParaRPr>
          </a:p>
        </p:txBody>
      </p:sp>
      <p:sp>
        <p:nvSpPr>
          <p:cNvPr id="265" name="CuadroTexto 264"/>
          <p:cNvSpPr txBox="1"/>
          <p:nvPr/>
        </p:nvSpPr>
        <p:spPr>
          <a:xfrm>
            <a:off x="1028520" y="3634560"/>
            <a:ext cx="451908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Paquetes:</a:t>
            </a:r>
            <a:r>
              <a:rPr lang="en-US" sz="1350" b="0" u="none" strike="noStrike">
                <a:solidFill>
                  <a:srgbClr val="333333"/>
                </a:solidFill>
                <a:effectLst/>
                <a:uFillTx/>
                <a:latin typeface="Montserrat"/>
                <a:ea typeface="Montserrat"/>
              </a:rPr>
              <a:t> Por defecto todos los paquetes se escribirán</a:t>
            </a:r>
            <a:endParaRPr lang="en-US" sz="1350" b="0" u="none" strike="noStrike">
              <a:solidFill>
                <a:srgbClr val="000000"/>
              </a:solidFill>
              <a:effectLst/>
              <a:uFillTx/>
              <a:latin typeface="Times New Roman"/>
            </a:endParaRPr>
          </a:p>
        </p:txBody>
      </p:sp>
      <p:sp>
        <p:nvSpPr>
          <p:cNvPr id="266" name="CuadroTexto 265"/>
          <p:cNvSpPr txBox="1"/>
          <p:nvPr/>
        </p:nvSpPr>
        <p:spPr>
          <a:xfrm>
            <a:off x="1028520" y="3920400"/>
            <a:ext cx="404460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en minúsculas y sin utilizar caracteres especiales.</a:t>
            </a:r>
            <a:endParaRPr lang="en-US" sz="1350" b="0" u="none" strike="noStrike">
              <a:solidFill>
                <a:srgbClr val="000000"/>
              </a:solidFill>
              <a:effectLst/>
              <a:uFillTx/>
              <a:latin typeface="Times New Roman"/>
            </a:endParaRPr>
          </a:p>
        </p:txBody>
      </p:sp>
      <p:sp>
        <p:nvSpPr>
          <p:cNvPr id="267" name="CuadroTexto 266"/>
          <p:cNvSpPr txBox="1"/>
          <p:nvPr/>
        </p:nvSpPr>
        <p:spPr>
          <a:xfrm>
            <a:off x="1028520" y="4224600"/>
            <a:ext cx="4672080" cy="186480"/>
          </a:xfrm>
          <a:prstGeom prst="rect">
            <a:avLst/>
          </a:prstGeom>
          <a:noFill/>
          <a:ln w="0">
            <a:noFill/>
          </a:ln>
        </p:spPr>
        <p:txBody>
          <a:bodyPr wrap="none" lIns="0" tIns="0" rIns="0" bIns="0" anchor="t">
            <a:spAutoFit/>
          </a:bodyPr>
          <a:lstStyle/>
          <a:p>
            <a:r>
              <a:rPr lang="en-US" sz="1200" b="0" u="none" strike="noStrike">
                <a:solidFill>
                  <a:srgbClr val="4A5565"/>
                </a:solidFill>
                <a:effectLst/>
                <a:uFillTx/>
                <a:latin typeface="Montserrat"/>
                <a:ea typeface="Montserrat"/>
              </a:rPr>
              <a:t>El paquete base queda deﬁnido como es.gobcantabria, en este</a:t>
            </a:r>
            <a:endParaRPr lang="en-US" sz="1200" b="0" u="none" strike="noStrike">
              <a:solidFill>
                <a:srgbClr val="000000"/>
              </a:solidFill>
              <a:effectLst/>
              <a:uFillTx/>
              <a:latin typeface="Times New Roman"/>
            </a:endParaRPr>
          </a:p>
        </p:txBody>
      </p:sp>
      <p:sp>
        <p:nvSpPr>
          <p:cNvPr id="268" name="Forma libre: forma 267"/>
          <p:cNvSpPr/>
          <p:nvPr/>
        </p:nvSpPr>
        <p:spPr>
          <a:xfrm>
            <a:off x="761760" y="4991040"/>
            <a:ext cx="114840" cy="114480"/>
          </a:xfrm>
          <a:custGeom>
            <a:avLst/>
            <a:gdLst/>
            <a:ahLst/>
            <a:cxnLst/>
            <a:rect l="0" t="0" r="r" b="b"/>
            <a:pathLst>
              <a:path w="319" h="318">
                <a:moveTo>
                  <a:pt x="319" y="158"/>
                </a:moveTo>
                <a:cubicBezTo>
                  <a:pt x="319" y="169"/>
                  <a:pt x="318" y="179"/>
                  <a:pt x="316" y="189"/>
                </a:cubicBezTo>
                <a:cubicBezTo>
                  <a:pt x="314" y="200"/>
                  <a:pt x="311" y="210"/>
                  <a:pt x="307" y="219"/>
                </a:cubicBezTo>
                <a:cubicBezTo>
                  <a:pt x="303" y="229"/>
                  <a:pt x="298" y="238"/>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8"/>
                  <a:pt x="16" y="229"/>
                  <a:pt x="12" y="219"/>
                </a:cubicBezTo>
                <a:cubicBezTo>
                  <a:pt x="8" y="210"/>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4"/>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4"/>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69" name="CuadroTexto 268"/>
          <p:cNvSpPr txBox="1"/>
          <p:nvPr/>
        </p:nvSpPr>
        <p:spPr>
          <a:xfrm>
            <a:off x="1028520" y="4453200"/>
            <a:ext cx="2772000" cy="186480"/>
          </a:xfrm>
          <a:prstGeom prst="rect">
            <a:avLst/>
          </a:prstGeom>
          <a:noFill/>
          <a:ln w="0">
            <a:noFill/>
          </a:ln>
        </p:spPr>
        <p:txBody>
          <a:bodyPr wrap="none" lIns="0" tIns="0" rIns="0" bIns="0" anchor="t">
            <a:spAutoFit/>
          </a:bodyPr>
          <a:lstStyle/>
          <a:p>
            <a:r>
              <a:rPr lang="en-US" sz="1200" b="0" u="none" strike="noStrike">
                <a:solidFill>
                  <a:srgbClr val="4A5565"/>
                </a:solidFill>
                <a:effectLst/>
                <a:uFillTx/>
                <a:latin typeface="Montserrat"/>
                <a:ea typeface="Montserrat"/>
              </a:rPr>
              <a:t>paquete no se deﬁnirá ninguna clase.</a:t>
            </a:r>
            <a:endParaRPr lang="en-US" sz="1200" b="0" u="none" strike="noStrike">
              <a:solidFill>
                <a:srgbClr val="000000"/>
              </a:solidFill>
              <a:effectLst/>
              <a:uFillTx/>
              <a:latin typeface="Times New Roman"/>
            </a:endParaRPr>
          </a:p>
        </p:txBody>
      </p:sp>
      <p:sp>
        <p:nvSpPr>
          <p:cNvPr id="270" name="CuadroTexto 269"/>
          <p:cNvSpPr txBox="1"/>
          <p:nvPr/>
        </p:nvSpPr>
        <p:spPr>
          <a:xfrm>
            <a:off x="1028520" y="4939560"/>
            <a:ext cx="423360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Interfaces:</a:t>
            </a:r>
            <a:r>
              <a:rPr lang="en-US" sz="1350" b="0" u="none" strike="noStrike">
                <a:solidFill>
                  <a:srgbClr val="333333"/>
                </a:solidFill>
                <a:effectLst/>
                <a:uFillTx/>
                <a:latin typeface="Montserrat"/>
                <a:ea typeface="Montserrat"/>
              </a:rPr>
              <a:t> Los nombres de interfaces deben seguir</a:t>
            </a:r>
            <a:endParaRPr lang="en-US" sz="1350" b="0" u="none" strike="noStrike">
              <a:solidFill>
                <a:srgbClr val="000000"/>
              </a:solidFill>
              <a:effectLst/>
              <a:uFillTx/>
              <a:latin typeface="Times New Roman"/>
            </a:endParaRPr>
          </a:p>
        </p:txBody>
      </p:sp>
      <p:sp>
        <p:nvSpPr>
          <p:cNvPr id="271" name="CuadroTexto 270"/>
          <p:cNvSpPr txBox="1"/>
          <p:nvPr/>
        </p:nvSpPr>
        <p:spPr>
          <a:xfrm>
            <a:off x="1028520" y="5215680"/>
            <a:ext cx="169560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convenciones claras.</a:t>
            </a:r>
            <a:endParaRPr lang="en-US" sz="1350" b="0" u="none" strike="noStrike">
              <a:solidFill>
                <a:srgbClr val="000000"/>
              </a:solidFill>
              <a:effectLst/>
              <a:uFillTx/>
              <a:latin typeface="Times New Roman"/>
            </a:endParaRPr>
          </a:p>
        </p:txBody>
      </p:sp>
      <p:sp>
        <p:nvSpPr>
          <p:cNvPr id="272" name="Forma libre: forma 271"/>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73" name="CuadroTexto 272"/>
          <p:cNvSpPr txBox="1"/>
          <p:nvPr/>
        </p:nvSpPr>
        <p:spPr>
          <a:xfrm>
            <a:off x="1028520" y="5529240"/>
            <a:ext cx="4246560" cy="186480"/>
          </a:xfrm>
          <a:prstGeom prst="rect">
            <a:avLst/>
          </a:prstGeom>
          <a:noFill/>
          <a:ln w="0">
            <a:noFill/>
          </a:ln>
        </p:spPr>
        <p:txBody>
          <a:bodyPr wrap="none" lIns="0" tIns="0" rIns="0" bIns="0" anchor="t">
            <a:spAutoFit/>
          </a:bodyPr>
          <a:lstStyle/>
          <a:p>
            <a:r>
              <a:rPr lang="en-US" sz="1200" b="0" u="none" strike="noStrike">
                <a:solidFill>
                  <a:srgbClr val="4A5565"/>
                </a:solidFill>
                <a:effectLst/>
                <a:uFillTx/>
                <a:latin typeface="Montserrat"/>
                <a:ea typeface="Montserrat"/>
              </a:rPr>
              <a:t>Ejemplos: ConexionInterface, ComponenteTablaInterface</a:t>
            </a:r>
            <a:endParaRPr lang="en-US" sz="1200" b="0" u="none" strike="noStrike">
              <a:solidFill>
                <a:srgbClr val="000000"/>
              </a:solidFill>
              <a:effectLst/>
              <a:uFillTx/>
              <a:latin typeface="Times New Roman"/>
            </a:endParaRPr>
          </a:p>
        </p:txBody>
      </p:sp>
      <p:sp>
        <p:nvSpPr>
          <p:cNvPr id="274" name="CuadroTexto 273"/>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pic>
        <p:nvPicPr>
          <p:cNvPr id="275" name="Imagen 274"/>
          <p:cNvPicPr/>
          <p:nvPr/>
        </p:nvPicPr>
        <p:blipFill>
          <a:blip r:embed="rId3"/>
          <a:stretch/>
        </p:blipFill>
        <p:spPr>
          <a:xfrm>
            <a:off x="7118882" y="1562498"/>
            <a:ext cx="2772000" cy="4559564"/>
          </a:xfrm>
          <a:prstGeom prst="rect">
            <a:avLst/>
          </a:prstGeom>
          <a:noFill/>
          <a:ln w="0">
            <a:noFill/>
          </a:ln>
        </p:spPr>
      </p:pic>
      <p:sp>
        <p:nvSpPr>
          <p:cNvPr id="276" name="CuadroTexto 275"/>
          <p:cNvSpPr txBox="1"/>
          <p:nvPr/>
        </p:nvSpPr>
        <p:spPr>
          <a:xfrm>
            <a:off x="11278800" y="6395400"/>
            <a:ext cx="14688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23</a:t>
            </a:r>
            <a:endParaRPr lang="en-US" sz="1050" b="0" u="none" strike="noStrike">
              <a:solidFill>
                <a:srgbClr val="000000"/>
              </a:solidFill>
              <a:effectLst/>
              <a:uFillTx/>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Forma libre: forma 278"/>
          <p:cNvSpPr/>
          <p:nvPr/>
        </p:nvSpPr>
        <p:spPr>
          <a:xfrm>
            <a:off x="0" y="761760"/>
            <a:ext cx="6762960" cy="810000"/>
          </a:xfrm>
          <a:custGeom>
            <a:avLst/>
            <a:gdLst/>
            <a:ahLst/>
            <a:cxnLst/>
            <a:rect l="0" t="0" r="r" b="b"/>
            <a:pathLst>
              <a:path w="18786" h="2250">
                <a:moveTo>
                  <a:pt x="0" y="0"/>
                </a:moveTo>
                <a:lnTo>
                  <a:pt x="18786" y="0"/>
                </a:lnTo>
                <a:lnTo>
                  <a:pt x="18786"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80" name="CuadroTexto 279"/>
          <p:cNvSpPr txBox="1"/>
          <p:nvPr/>
        </p:nvSpPr>
        <p:spPr>
          <a:xfrm>
            <a:off x="838080" y="954000"/>
            <a:ext cx="49780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Estándar de Codificación Java</a:t>
            </a:r>
            <a:endParaRPr lang="en-US" sz="2700" b="0" u="none" strike="noStrike">
              <a:solidFill>
                <a:srgbClr val="000000"/>
              </a:solidFill>
              <a:effectLst/>
              <a:uFillTx/>
              <a:latin typeface="Times New Roman"/>
            </a:endParaRPr>
          </a:p>
        </p:txBody>
      </p:sp>
      <p:sp>
        <p:nvSpPr>
          <p:cNvPr id="281" name="Forma libre: forma 280"/>
          <p:cNvSpPr/>
          <p:nvPr/>
        </p:nvSpPr>
        <p:spPr>
          <a:xfrm>
            <a:off x="761760" y="311436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9"/>
                </a:cubicBezTo>
                <a:cubicBezTo>
                  <a:pt x="5" y="119"/>
                  <a:pt x="8" y="109"/>
                  <a:pt x="12" y="99"/>
                </a:cubicBezTo>
                <a:cubicBezTo>
                  <a:pt x="16" y="90"/>
                  <a:pt x="21" y="81"/>
                  <a:pt x="27" y="72"/>
                </a:cubicBezTo>
                <a:cubicBezTo>
                  <a:pt x="33" y="62"/>
                  <a:pt x="39" y="54"/>
                  <a:pt x="47" y="47"/>
                </a:cubicBezTo>
                <a:cubicBezTo>
                  <a:pt x="54" y="40"/>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40"/>
                  <a:pt x="272" y="47"/>
                </a:cubicBezTo>
                <a:cubicBezTo>
                  <a:pt x="280" y="54"/>
                  <a:pt x="286" y="62"/>
                  <a:pt x="292" y="72"/>
                </a:cubicBezTo>
                <a:cubicBezTo>
                  <a:pt x="298" y="81"/>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82" name="CuadroTexto 281"/>
          <p:cNvSpPr txBox="1"/>
          <p:nvPr/>
        </p:nvSpPr>
        <p:spPr>
          <a:xfrm>
            <a:off x="762120" y="2512440"/>
            <a:ext cx="214812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Nombres de Clases</a:t>
            </a:r>
            <a:endParaRPr lang="en-US" sz="1800" b="0" u="none" strike="noStrike">
              <a:solidFill>
                <a:srgbClr val="000000"/>
              </a:solidFill>
              <a:effectLst/>
              <a:uFillTx/>
              <a:latin typeface="Times New Roman"/>
            </a:endParaRPr>
          </a:p>
        </p:txBody>
      </p:sp>
      <p:sp>
        <p:nvSpPr>
          <p:cNvPr id="283" name="CuadroTexto 282"/>
          <p:cNvSpPr txBox="1"/>
          <p:nvPr/>
        </p:nvSpPr>
        <p:spPr>
          <a:xfrm>
            <a:off x="1028520" y="3062880"/>
            <a:ext cx="431820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Deben usar </a:t>
            </a:r>
            <a:r>
              <a:rPr lang="en-US" sz="1350" b="0" u="none" strike="noStrike">
                <a:solidFill>
                  <a:srgbClr val="57068C"/>
                </a:solidFill>
                <a:effectLst/>
                <a:uFillTx/>
                <a:latin typeface="Montserrat"/>
                <a:ea typeface="Montserrat"/>
              </a:rPr>
              <a:t>CamelCase</a:t>
            </a:r>
            <a:r>
              <a:rPr lang="en-US" sz="1350" b="0" u="none" strike="noStrike">
                <a:solidFill>
                  <a:srgbClr val="333333"/>
                </a:solidFill>
                <a:effectLst/>
                <a:uFillTx/>
                <a:latin typeface="Montserrat"/>
                <a:ea typeface="Montserrat"/>
              </a:rPr>
              <a:t> con la primera letra de cada</a:t>
            </a:r>
            <a:endParaRPr lang="en-US" sz="1350" b="0" u="none" strike="noStrike">
              <a:solidFill>
                <a:srgbClr val="000000"/>
              </a:solidFill>
              <a:effectLst/>
              <a:uFillTx/>
              <a:latin typeface="Times New Roman"/>
            </a:endParaRPr>
          </a:p>
        </p:txBody>
      </p:sp>
      <p:sp>
        <p:nvSpPr>
          <p:cNvPr id="284" name="Forma libre: forma 283"/>
          <p:cNvSpPr/>
          <p:nvPr/>
        </p:nvSpPr>
        <p:spPr>
          <a:xfrm>
            <a:off x="761760" y="3867120"/>
            <a:ext cx="114840" cy="114480"/>
          </a:xfrm>
          <a:custGeom>
            <a:avLst/>
            <a:gdLst/>
            <a:ahLst/>
            <a:cxnLst/>
            <a:rect l="0" t="0" r="r" b="b"/>
            <a:pathLst>
              <a:path w="319" h="318">
                <a:moveTo>
                  <a:pt x="319" y="158"/>
                </a:moveTo>
                <a:cubicBezTo>
                  <a:pt x="319" y="169"/>
                  <a:pt x="318" y="179"/>
                  <a:pt x="316" y="189"/>
                </a:cubicBezTo>
                <a:cubicBezTo>
                  <a:pt x="314" y="201"/>
                  <a:pt x="311" y="210"/>
                  <a:pt x="307" y="220"/>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20"/>
                </a:cubicBezTo>
                <a:cubicBezTo>
                  <a:pt x="8" y="210"/>
                  <a:pt x="5" y="201"/>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1"/>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1"/>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85" name="CuadroTexto 284"/>
          <p:cNvSpPr txBox="1"/>
          <p:nvPr/>
        </p:nvSpPr>
        <p:spPr>
          <a:xfrm>
            <a:off x="1028520" y="3348720"/>
            <a:ext cx="191664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palabra en mayúsculas</a:t>
            </a:r>
            <a:endParaRPr lang="en-US" sz="1350" b="0" u="none" strike="noStrike">
              <a:solidFill>
                <a:srgbClr val="000000"/>
              </a:solidFill>
              <a:effectLst/>
              <a:uFillTx/>
              <a:latin typeface="Times New Roman"/>
            </a:endParaRPr>
          </a:p>
        </p:txBody>
      </p:sp>
      <p:sp>
        <p:nvSpPr>
          <p:cNvPr id="286" name="Forma libre: forma 285"/>
          <p:cNvSpPr/>
          <p:nvPr/>
        </p:nvSpPr>
        <p:spPr>
          <a:xfrm>
            <a:off x="761760" y="4333680"/>
            <a:ext cx="114840" cy="114840"/>
          </a:xfrm>
          <a:custGeom>
            <a:avLst/>
            <a:gdLst/>
            <a:ahLst/>
            <a:cxnLst/>
            <a:rect l="0" t="0" r="r" b="b"/>
            <a:pathLst>
              <a:path w="319" h="319">
                <a:moveTo>
                  <a:pt x="319" y="159"/>
                </a:moveTo>
                <a:cubicBezTo>
                  <a:pt x="319" y="170"/>
                  <a:pt x="318" y="181"/>
                  <a:pt x="316" y="191"/>
                </a:cubicBezTo>
                <a:cubicBezTo>
                  <a:pt x="314" y="201"/>
                  <a:pt x="311" y="211"/>
                  <a:pt x="307" y="221"/>
                </a:cubicBezTo>
                <a:cubicBezTo>
                  <a:pt x="303" y="230"/>
                  <a:pt x="298" y="239"/>
                  <a:pt x="292" y="248"/>
                </a:cubicBezTo>
                <a:cubicBezTo>
                  <a:pt x="286" y="257"/>
                  <a:pt x="280" y="265"/>
                  <a:pt x="272" y="272"/>
                </a:cubicBezTo>
                <a:cubicBezTo>
                  <a:pt x="265" y="279"/>
                  <a:pt x="256" y="286"/>
                  <a:pt x="247" y="292"/>
                </a:cubicBezTo>
                <a:cubicBezTo>
                  <a:pt x="238" y="298"/>
                  <a:pt x="229" y="302"/>
                  <a:pt x="220" y="306"/>
                </a:cubicBezTo>
                <a:cubicBezTo>
                  <a:pt x="210" y="310"/>
                  <a:pt x="200" y="313"/>
                  <a:pt x="190" y="315"/>
                </a:cubicBezTo>
                <a:cubicBezTo>
                  <a:pt x="180" y="318"/>
                  <a:pt x="169" y="319"/>
                  <a:pt x="159" y="319"/>
                </a:cubicBezTo>
                <a:cubicBezTo>
                  <a:pt x="148" y="319"/>
                  <a:pt x="138" y="318"/>
                  <a:pt x="128" y="315"/>
                </a:cubicBezTo>
                <a:cubicBezTo>
                  <a:pt x="118" y="313"/>
                  <a:pt x="108" y="310"/>
                  <a:pt x="98" y="306"/>
                </a:cubicBezTo>
                <a:cubicBezTo>
                  <a:pt x="89" y="302"/>
                  <a:pt x="79" y="298"/>
                  <a:pt x="71" y="292"/>
                </a:cubicBezTo>
                <a:cubicBezTo>
                  <a:pt x="62" y="286"/>
                  <a:pt x="54" y="279"/>
                  <a:pt x="47" y="272"/>
                </a:cubicBezTo>
                <a:cubicBezTo>
                  <a:pt x="39" y="265"/>
                  <a:pt x="33" y="257"/>
                  <a:pt x="27" y="248"/>
                </a:cubicBezTo>
                <a:cubicBezTo>
                  <a:pt x="21" y="239"/>
                  <a:pt x="16" y="230"/>
                  <a:pt x="12" y="221"/>
                </a:cubicBezTo>
                <a:cubicBezTo>
                  <a:pt x="8" y="211"/>
                  <a:pt x="5" y="201"/>
                  <a:pt x="3" y="191"/>
                </a:cubicBezTo>
                <a:cubicBezTo>
                  <a:pt x="1" y="181"/>
                  <a:pt x="0" y="170"/>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87" name="CuadroTexto 286"/>
          <p:cNvSpPr txBox="1"/>
          <p:nvPr/>
        </p:nvSpPr>
        <p:spPr>
          <a:xfrm>
            <a:off x="1028520" y="3815640"/>
            <a:ext cx="373608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Mantener los nombres </a:t>
            </a:r>
            <a:r>
              <a:rPr lang="en-US" sz="1350" b="0" u="none" strike="noStrike">
                <a:solidFill>
                  <a:srgbClr val="57068C"/>
                </a:solidFill>
                <a:effectLst/>
                <a:uFillTx/>
                <a:latin typeface="Montserrat"/>
                <a:ea typeface="Montserrat"/>
              </a:rPr>
              <a:t>simples y descriptivos</a:t>
            </a:r>
            <a:endParaRPr lang="en-US" sz="1350" b="0" u="none" strike="noStrike">
              <a:solidFill>
                <a:srgbClr val="000000"/>
              </a:solidFill>
              <a:effectLst/>
              <a:uFillTx/>
              <a:latin typeface="Times New Roman"/>
            </a:endParaRPr>
          </a:p>
        </p:txBody>
      </p:sp>
      <p:sp>
        <p:nvSpPr>
          <p:cNvPr id="288" name="Forma libre: forma 287"/>
          <p:cNvSpPr/>
          <p:nvPr/>
        </p:nvSpPr>
        <p:spPr>
          <a:xfrm>
            <a:off x="761760" y="480024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3"/>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3"/>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40"/>
                  <a:pt x="3" y="128"/>
                </a:cubicBezTo>
                <a:cubicBezTo>
                  <a:pt x="5" y="118"/>
                  <a:pt x="8" y="108"/>
                  <a:pt x="12" y="98"/>
                </a:cubicBezTo>
                <a:cubicBezTo>
                  <a:pt x="16" y="89"/>
                  <a:pt x="21" y="80"/>
                  <a:pt x="27" y="71"/>
                </a:cubicBezTo>
                <a:cubicBezTo>
                  <a:pt x="33" y="62"/>
                  <a:pt x="39" y="54"/>
                  <a:pt x="47" y="47"/>
                </a:cubicBezTo>
                <a:cubicBezTo>
                  <a:pt x="54" y="40"/>
                  <a:pt x="62" y="33"/>
                  <a:pt x="71" y="27"/>
                </a:cubicBezTo>
                <a:cubicBezTo>
                  <a:pt x="79" y="21"/>
                  <a:pt x="89" y="17"/>
                  <a:pt x="98" y="13"/>
                </a:cubicBezTo>
                <a:cubicBezTo>
                  <a:pt x="108" y="9"/>
                  <a:pt x="118" y="6"/>
                  <a:pt x="128" y="4"/>
                </a:cubicBezTo>
                <a:cubicBezTo>
                  <a:pt x="138" y="2"/>
                  <a:pt x="148" y="0"/>
                  <a:pt x="159" y="0"/>
                </a:cubicBezTo>
                <a:cubicBezTo>
                  <a:pt x="169" y="0"/>
                  <a:pt x="180" y="2"/>
                  <a:pt x="190" y="4"/>
                </a:cubicBezTo>
                <a:cubicBezTo>
                  <a:pt x="200" y="6"/>
                  <a:pt x="210" y="9"/>
                  <a:pt x="220" y="13"/>
                </a:cubicBezTo>
                <a:cubicBezTo>
                  <a:pt x="229" y="17"/>
                  <a:pt x="238" y="21"/>
                  <a:pt x="247" y="27"/>
                </a:cubicBezTo>
                <a:cubicBezTo>
                  <a:pt x="256" y="33"/>
                  <a:pt x="265" y="40"/>
                  <a:pt x="272" y="47"/>
                </a:cubicBezTo>
                <a:cubicBezTo>
                  <a:pt x="280" y="54"/>
                  <a:pt x="286" y="62"/>
                  <a:pt x="292" y="71"/>
                </a:cubicBezTo>
                <a:cubicBezTo>
                  <a:pt x="298" y="80"/>
                  <a:pt x="303" y="89"/>
                  <a:pt x="307" y="98"/>
                </a:cubicBezTo>
                <a:cubicBezTo>
                  <a:pt x="311" y="108"/>
                  <a:pt x="314" y="118"/>
                  <a:pt x="316" y="128"/>
                </a:cubicBezTo>
                <a:cubicBezTo>
                  <a:pt x="318" y="140"/>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89" name="CuadroTexto 288"/>
          <p:cNvSpPr txBox="1"/>
          <p:nvPr/>
        </p:nvSpPr>
        <p:spPr>
          <a:xfrm>
            <a:off x="1028520" y="4282200"/>
            <a:ext cx="375552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Usar </a:t>
            </a:r>
            <a:r>
              <a:rPr lang="en-US" sz="1350" b="0" u="none" strike="noStrike">
                <a:solidFill>
                  <a:srgbClr val="57068C"/>
                </a:solidFill>
                <a:effectLst/>
                <a:uFillTx/>
                <a:latin typeface="Montserrat"/>
                <a:ea typeface="Montserrat"/>
              </a:rPr>
              <a:t>palabras completas</a:t>
            </a:r>
            <a:r>
              <a:rPr lang="en-US" sz="1350" b="0" u="none" strike="noStrike">
                <a:solidFill>
                  <a:srgbClr val="333333"/>
                </a:solidFill>
                <a:effectLst/>
                <a:uFillTx/>
                <a:latin typeface="Montserrat"/>
                <a:ea typeface="Montserrat"/>
              </a:rPr>
              <a:t> y evitar abreviaturas</a:t>
            </a:r>
            <a:endParaRPr lang="en-US" sz="1350" b="0" u="none" strike="noStrike">
              <a:solidFill>
                <a:srgbClr val="000000"/>
              </a:solidFill>
              <a:effectLst/>
              <a:uFillTx/>
              <a:latin typeface="Times New Roman"/>
            </a:endParaRPr>
          </a:p>
        </p:txBody>
      </p:sp>
      <p:sp>
        <p:nvSpPr>
          <p:cNvPr id="290" name="CuadroTexto 289"/>
          <p:cNvSpPr txBox="1"/>
          <p:nvPr/>
        </p:nvSpPr>
        <p:spPr>
          <a:xfrm>
            <a:off x="1028520" y="4748760"/>
            <a:ext cx="417312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Se permiten acrónimos comunes: </a:t>
            </a:r>
            <a:r>
              <a:rPr lang="en-US" sz="1350" b="0" u="none" strike="noStrike">
                <a:solidFill>
                  <a:srgbClr val="57068C"/>
                </a:solidFill>
                <a:effectLst/>
                <a:uFillTx/>
                <a:latin typeface="Montserrat"/>
                <a:ea typeface="Montserrat"/>
              </a:rPr>
              <a:t>DAO, DTO, URL,</a:t>
            </a:r>
            <a:endParaRPr lang="en-US" sz="1350" b="0" u="none" strike="noStrike">
              <a:solidFill>
                <a:srgbClr val="000000"/>
              </a:solidFill>
              <a:effectLst/>
              <a:uFillTx/>
              <a:latin typeface="Times New Roman"/>
            </a:endParaRPr>
          </a:p>
        </p:txBody>
      </p:sp>
      <p:pic>
        <p:nvPicPr>
          <p:cNvPr id="291" name="Imagen 290"/>
          <p:cNvPicPr/>
          <p:nvPr/>
        </p:nvPicPr>
        <p:blipFill>
          <a:blip r:embed="rId2"/>
          <a:stretch/>
        </p:blipFill>
        <p:spPr>
          <a:xfrm>
            <a:off x="5743730" y="1901790"/>
            <a:ext cx="6196460" cy="3827700"/>
          </a:xfrm>
          <a:prstGeom prst="rect">
            <a:avLst/>
          </a:prstGeom>
          <a:noFill/>
          <a:ln w="0">
            <a:noFill/>
          </a:ln>
        </p:spPr>
      </p:pic>
      <p:sp>
        <p:nvSpPr>
          <p:cNvPr id="292" name="Forma libre: forma 291"/>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93" name="CuadroTexto 292"/>
          <p:cNvSpPr txBox="1"/>
          <p:nvPr/>
        </p:nvSpPr>
        <p:spPr>
          <a:xfrm>
            <a:off x="1028520" y="5034600"/>
            <a:ext cx="49572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HTML</a:t>
            </a:r>
            <a:endParaRPr lang="en-US" sz="1350" b="0" u="none" strike="noStrike">
              <a:solidFill>
                <a:srgbClr val="000000"/>
              </a:solidFill>
              <a:effectLst/>
              <a:uFillTx/>
              <a:latin typeface="Times New Roman"/>
            </a:endParaRPr>
          </a:p>
        </p:txBody>
      </p:sp>
      <p:sp>
        <p:nvSpPr>
          <p:cNvPr id="294" name="CuadroTexto 293"/>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295" name="CuadroTexto 294"/>
          <p:cNvSpPr txBox="1"/>
          <p:nvPr/>
        </p:nvSpPr>
        <p:spPr>
          <a:xfrm>
            <a:off x="11269080" y="6395400"/>
            <a:ext cx="159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24</a:t>
            </a:r>
            <a:endParaRPr lang="en-US" sz="1050" b="0" u="none" strike="noStrike">
              <a:solidFill>
                <a:srgbClr val="000000"/>
              </a:solidFill>
              <a:effectLst/>
              <a:uFillTx/>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Forma libre: forma 297"/>
          <p:cNvSpPr/>
          <p:nvPr/>
        </p:nvSpPr>
        <p:spPr>
          <a:xfrm>
            <a:off x="0" y="336078"/>
            <a:ext cx="6762960" cy="810000"/>
          </a:xfrm>
          <a:custGeom>
            <a:avLst/>
            <a:gdLst/>
            <a:ahLst/>
            <a:cxnLst/>
            <a:rect l="0" t="0" r="r" b="b"/>
            <a:pathLst>
              <a:path w="18786" h="2250">
                <a:moveTo>
                  <a:pt x="0" y="0"/>
                </a:moveTo>
                <a:lnTo>
                  <a:pt x="18786" y="0"/>
                </a:lnTo>
                <a:lnTo>
                  <a:pt x="18786"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99" name="CuadroTexto 298"/>
          <p:cNvSpPr txBox="1"/>
          <p:nvPr/>
        </p:nvSpPr>
        <p:spPr>
          <a:xfrm>
            <a:off x="838080" y="528318"/>
            <a:ext cx="49780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Estándar de Codificación Java</a:t>
            </a:r>
            <a:endParaRPr lang="en-US" sz="2700" b="0" u="none" strike="noStrike">
              <a:solidFill>
                <a:srgbClr val="000000"/>
              </a:solidFill>
              <a:effectLst/>
              <a:uFillTx/>
              <a:latin typeface="Times New Roman"/>
            </a:endParaRPr>
          </a:p>
        </p:txBody>
      </p:sp>
      <p:sp>
        <p:nvSpPr>
          <p:cNvPr id="300" name="Forma libre: forma 299"/>
          <p:cNvSpPr/>
          <p:nvPr/>
        </p:nvSpPr>
        <p:spPr>
          <a:xfrm>
            <a:off x="761760" y="1945998"/>
            <a:ext cx="114840" cy="114480"/>
          </a:xfrm>
          <a:custGeom>
            <a:avLst/>
            <a:gdLst/>
            <a:ahLst/>
            <a:cxnLst/>
            <a:rect l="0" t="0" r="r" b="b"/>
            <a:pathLst>
              <a:path w="319" h="318">
                <a:moveTo>
                  <a:pt x="319" y="158"/>
                </a:moveTo>
                <a:cubicBezTo>
                  <a:pt x="319" y="169"/>
                  <a:pt x="318" y="179"/>
                  <a:pt x="316" y="189"/>
                </a:cubicBezTo>
                <a:cubicBezTo>
                  <a:pt x="314" y="200"/>
                  <a:pt x="311" y="209"/>
                  <a:pt x="307" y="219"/>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19"/>
                </a:cubicBezTo>
                <a:cubicBezTo>
                  <a:pt x="8" y="209"/>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01" name="CuadroTexto 300"/>
          <p:cNvSpPr txBox="1"/>
          <p:nvPr/>
        </p:nvSpPr>
        <p:spPr>
          <a:xfrm>
            <a:off x="762120" y="1458198"/>
            <a:ext cx="98028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Métodos</a:t>
            </a:r>
            <a:endParaRPr lang="en-US" sz="1800" b="0" u="none" strike="noStrike">
              <a:solidFill>
                <a:srgbClr val="000000"/>
              </a:solidFill>
              <a:effectLst/>
              <a:uFillTx/>
              <a:latin typeface="Times New Roman"/>
            </a:endParaRPr>
          </a:p>
        </p:txBody>
      </p:sp>
      <p:sp>
        <p:nvSpPr>
          <p:cNvPr id="302" name="Forma libre: forma 301"/>
          <p:cNvSpPr/>
          <p:nvPr/>
        </p:nvSpPr>
        <p:spPr>
          <a:xfrm>
            <a:off x="761760" y="2298438"/>
            <a:ext cx="114840" cy="114480"/>
          </a:xfrm>
          <a:custGeom>
            <a:avLst/>
            <a:gdLst/>
            <a:ahLst/>
            <a:cxnLst/>
            <a:rect l="0" t="0" r="r" b="b"/>
            <a:pathLst>
              <a:path w="319" h="318">
                <a:moveTo>
                  <a:pt x="319" y="158"/>
                </a:moveTo>
                <a:cubicBezTo>
                  <a:pt x="319" y="169"/>
                  <a:pt x="318" y="179"/>
                  <a:pt x="316" y="189"/>
                </a:cubicBezTo>
                <a:cubicBezTo>
                  <a:pt x="314" y="201"/>
                  <a:pt x="311" y="210"/>
                  <a:pt x="307" y="220"/>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20"/>
                </a:cubicBezTo>
                <a:cubicBezTo>
                  <a:pt x="8" y="210"/>
                  <a:pt x="5" y="201"/>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1"/>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1"/>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03" name="CuadroTexto 302"/>
          <p:cNvSpPr txBox="1"/>
          <p:nvPr/>
        </p:nvSpPr>
        <p:spPr>
          <a:xfrm>
            <a:off x="990720" y="1894518"/>
            <a:ext cx="245916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Deben ser </a:t>
            </a:r>
            <a:r>
              <a:rPr lang="en-US" sz="1350" b="0" u="none" strike="noStrike">
                <a:solidFill>
                  <a:srgbClr val="57068C"/>
                </a:solidFill>
                <a:effectLst/>
                <a:uFillTx/>
                <a:latin typeface="Montserrat"/>
                <a:ea typeface="Montserrat"/>
              </a:rPr>
              <a:t>verbos en inﬁnitivo</a:t>
            </a:r>
            <a:endParaRPr lang="en-US" sz="1350" b="0" u="none" strike="noStrike">
              <a:solidFill>
                <a:srgbClr val="000000"/>
              </a:solidFill>
              <a:effectLst/>
              <a:uFillTx/>
              <a:latin typeface="Times New Roman"/>
            </a:endParaRPr>
          </a:p>
        </p:txBody>
      </p:sp>
      <p:sp>
        <p:nvSpPr>
          <p:cNvPr id="304" name="Forma libre: forma 303"/>
          <p:cNvSpPr/>
          <p:nvPr/>
        </p:nvSpPr>
        <p:spPr>
          <a:xfrm>
            <a:off x="761760" y="2660238"/>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8"/>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8"/>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8"/>
                  <a:pt x="3" y="128"/>
                </a:cubicBezTo>
                <a:cubicBezTo>
                  <a:pt x="5" y="118"/>
                  <a:pt x="8" y="108"/>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8"/>
                  <a:pt x="314" y="118"/>
                  <a:pt x="316" y="128"/>
                </a:cubicBezTo>
                <a:cubicBezTo>
                  <a:pt x="318" y="138"/>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05" name="CuadroTexto 304"/>
          <p:cNvSpPr txBox="1"/>
          <p:nvPr/>
        </p:nvSpPr>
        <p:spPr>
          <a:xfrm>
            <a:off x="990720" y="2246958"/>
            <a:ext cx="853488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Usar </a:t>
            </a:r>
            <a:r>
              <a:rPr lang="en-US" sz="1350" b="0" u="none" strike="noStrike">
                <a:solidFill>
                  <a:srgbClr val="57068C"/>
                </a:solidFill>
                <a:effectLst/>
                <a:uFillTx/>
                <a:latin typeface="Montserrat"/>
                <a:ea typeface="Montserrat"/>
              </a:rPr>
              <a:t>lowerCamelCase</a:t>
            </a:r>
            <a:r>
              <a:rPr lang="en-US" sz="1350" b="0" u="none" strike="noStrike">
                <a:solidFill>
                  <a:srgbClr val="333333"/>
                </a:solidFill>
                <a:effectLst/>
                <a:uFillTx/>
                <a:latin typeface="Montserrat"/>
                <a:ea typeface="Montserrat"/>
              </a:rPr>
              <a:t>: primera letra en minúscula, primera letra de cada palabra interna en mayúscula</a:t>
            </a:r>
            <a:endParaRPr lang="en-US" sz="1350" b="0" u="none" strike="noStrike">
              <a:solidFill>
                <a:srgbClr val="000000"/>
              </a:solidFill>
              <a:effectLst/>
              <a:uFillTx/>
              <a:latin typeface="Times New Roman"/>
            </a:endParaRPr>
          </a:p>
        </p:txBody>
      </p:sp>
      <p:sp>
        <p:nvSpPr>
          <p:cNvPr id="306" name="Forma libre: forma 305"/>
          <p:cNvSpPr/>
          <p:nvPr/>
        </p:nvSpPr>
        <p:spPr>
          <a:xfrm>
            <a:off x="761760" y="3012678"/>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9"/>
                  <a:pt x="8" y="108"/>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8"/>
                  <a:pt x="314" y="119"/>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07" name="CuadroTexto 306"/>
          <p:cNvSpPr txBox="1"/>
          <p:nvPr/>
        </p:nvSpPr>
        <p:spPr>
          <a:xfrm>
            <a:off x="990720" y="2608758"/>
            <a:ext cx="308736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No se permiten caracteres especiales</a:t>
            </a:r>
            <a:endParaRPr lang="en-US" sz="1350" b="0" u="none" strike="noStrike">
              <a:solidFill>
                <a:srgbClr val="000000"/>
              </a:solidFill>
              <a:effectLst/>
              <a:uFillTx/>
              <a:latin typeface="Times New Roman"/>
            </a:endParaRPr>
          </a:p>
        </p:txBody>
      </p:sp>
      <p:sp>
        <p:nvSpPr>
          <p:cNvPr id="308" name="CuadroTexto 307"/>
          <p:cNvSpPr txBox="1"/>
          <p:nvPr/>
        </p:nvSpPr>
        <p:spPr>
          <a:xfrm>
            <a:off x="990720" y="2961198"/>
            <a:ext cx="603144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El nombre debe ser </a:t>
            </a:r>
            <a:r>
              <a:rPr lang="en-US" sz="1350" b="0" u="none" strike="noStrike">
                <a:solidFill>
                  <a:srgbClr val="57068C"/>
                </a:solidFill>
                <a:effectLst/>
                <a:uFillTx/>
                <a:latin typeface="Montserrat"/>
                <a:ea typeface="Montserrat"/>
              </a:rPr>
              <a:t>suﬁcientemente descriptivo</a:t>
            </a:r>
            <a:r>
              <a:rPr lang="en-US" sz="1350" b="0" u="none" strike="noStrike">
                <a:solidFill>
                  <a:srgbClr val="333333"/>
                </a:solidFill>
                <a:effectLst/>
                <a:uFillTx/>
                <a:latin typeface="Montserrat"/>
                <a:ea typeface="Montserrat"/>
              </a:rPr>
              <a:t>, sin importar la longitud</a:t>
            </a:r>
            <a:endParaRPr lang="en-US" sz="1350" b="0" u="none" strike="noStrike">
              <a:solidFill>
                <a:srgbClr val="000000"/>
              </a:solidFill>
              <a:effectLst/>
              <a:uFillTx/>
              <a:latin typeface="Times New Roman"/>
            </a:endParaRPr>
          </a:p>
        </p:txBody>
      </p:sp>
      <p:sp>
        <p:nvSpPr>
          <p:cNvPr id="309" name="Forma libre: forma 308"/>
          <p:cNvSpPr/>
          <p:nvPr/>
        </p:nvSpPr>
        <p:spPr>
          <a:xfrm>
            <a:off x="761760" y="3974598"/>
            <a:ext cx="114840" cy="114840"/>
          </a:xfrm>
          <a:custGeom>
            <a:avLst/>
            <a:gdLst/>
            <a:ahLst/>
            <a:cxnLst/>
            <a:rect l="0" t="0" r="r" b="b"/>
            <a:pathLst>
              <a:path w="319" h="319">
                <a:moveTo>
                  <a:pt x="319" y="159"/>
                </a:moveTo>
                <a:cubicBezTo>
                  <a:pt x="319" y="169"/>
                  <a:pt x="318" y="180"/>
                  <a:pt x="316" y="190"/>
                </a:cubicBezTo>
                <a:cubicBezTo>
                  <a:pt x="314" y="200"/>
                  <a:pt x="311" y="210"/>
                  <a:pt x="307" y="220"/>
                </a:cubicBezTo>
                <a:cubicBezTo>
                  <a:pt x="303" y="229"/>
                  <a:pt x="298" y="239"/>
                  <a:pt x="292" y="247"/>
                </a:cubicBezTo>
                <a:cubicBezTo>
                  <a:pt x="286" y="256"/>
                  <a:pt x="280" y="264"/>
                  <a:pt x="272" y="271"/>
                </a:cubicBezTo>
                <a:cubicBezTo>
                  <a:pt x="265" y="279"/>
                  <a:pt x="256" y="285"/>
                  <a:pt x="247" y="291"/>
                </a:cubicBezTo>
                <a:cubicBezTo>
                  <a:pt x="238" y="297"/>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7"/>
                  <a:pt x="71" y="291"/>
                </a:cubicBezTo>
                <a:cubicBezTo>
                  <a:pt x="62" y="285"/>
                  <a:pt x="54" y="279"/>
                  <a:pt x="47" y="271"/>
                </a:cubicBezTo>
                <a:cubicBezTo>
                  <a:pt x="39" y="264"/>
                  <a:pt x="33" y="256"/>
                  <a:pt x="27" y="247"/>
                </a:cubicBezTo>
                <a:cubicBezTo>
                  <a:pt x="21" y="239"/>
                  <a:pt x="16" y="229"/>
                  <a:pt x="12" y="220"/>
                </a:cubicBezTo>
                <a:cubicBezTo>
                  <a:pt x="8" y="210"/>
                  <a:pt x="5" y="200"/>
                  <a:pt x="3" y="190"/>
                </a:cubicBezTo>
                <a:cubicBezTo>
                  <a:pt x="1" y="180"/>
                  <a:pt x="0" y="169"/>
                  <a:pt x="0" y="159"/>
                </a:cubicBezTo>
                <a:cubicBezTo>
                  <a:pt x="0" y="149"/>
                  <a:pt x="1" y="138"/>
                  <a:pt x="3" y="128"/>
                </a:cubicBezTo>
                <a:cubicBezTo>
                  <a:pt x="5" y="118"/>
                  <a:pt x="8" y="108"/>
                  <a:pt x="12" y="98"/>
                </a:cubicBezTo>
                <a:cubicBezTo>
                  <a:pt x="16" y="89"/>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9"/>
                  <a:pt x="307" y="98"/>
                </a:cubicBezTo>
                <a:cubicBezTo>
                  <a:pt x="311" y="108"/>
                  <a:pt x="314" y="118"/>
                  <a:pt x="316" y="128"/>
                </a:cubicBezTo>
                <a:cubicBezTo>
                  <a:pt x="318" y="138"/>
                  <a:pt x="319" y="149"/>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10" name="CuadroTexto 309"/>
          <p:cNvSpPr txBox="1"/>
          <p:nvPr/>
        </p:nvSpPr>
        <p:spPr>
          <a:xfrm>
            <a:off x="762120" y="3486798"/>
            <a:ext cx="101160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Variables</a:t>
            </a:r>
            <a:endParaRPr lang="en-US" sz="1800" b="0" u="none" strike="noStrike">
              <a:solidFill>
                <a:srgbClr val="000000"/>
              </a:solidFill>
              <a:effectLst/>
              <a:uFillTx/>
              <a:latin typeface="Times New Roman"/>
            </a:endParaRPr>
          </a:p>
        </p:txBody>
      </p:sp>
      <p:sp>
        <p:nvSpPr>
          <p:cNvPr id="311" name="Forma libre: forma 310"/>
          <p:cNvSpPr/>
          <p:nvPr/>
        </p:nvSpPr>
        <p:spPr>
          <a:xfrm>
            <a:off x="761760" y="4327038"/>
            <a:ext cx="114840" cy="114840"/>
          </a:xfrm>
          <a:custGeom>
            <a:avLst/>
            <a:gdLst/>
            <a:ahLst/>
            <a:cxnLst/>
            <a:rect l="0" t="0" r="r" b="b"/>
            <a:pathLst>
              <a:path w="319" h="319">
                <a:moveTo>
                  <a:pt x="319" y="159"/>
                </a:moveTo>
                <a:cubicBezTo>
                  <a:pt x="319" y="169"/>
                  <a:pt x="318" y="180"/>
                  <a:pt x="316" y="190"/>
                </a:cubicBezTo>
                <a:cubicBezTo>
                  <a:pt x="314" y="200"/>
                  <a:pt x="311" y="210"/>
                  <a:pt x="307" y="220"/>
                </a:cubicBezTo>
                <a:cubicBezTo>
                  <a:pt x="303" y="229"/>
                  <a:pt x="298" y="238"/>
                  <a:pt x="292" y="247"/>
                </a:cubicBezTo>
                <a:cubicBezTo>
                  <a:pt x="286" y="256"/>
                  <a:pt x="280" y="264"/>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4"/>
                  <a:pt x="33" y="256"/>
                  <a:pt x="27" y="247"/>
                </a:cubicBezTo>
                <a:cubicBezTo>
                  <a:pt x="21" y="238"/>
                  <a:pt x="16" y="229"/>
                  <a:pt x="12" y="220"/>
                </a:cubicBezTo>
                <a:cubicBezTo>
                  <a:pt x="8" y="210"/>
                  <a:pt x="5" y="200"/>
                  <a:pt x="3" y="190"/>
                </a:cubicBezTo>
                <a:cubicBezTo>
                  <a:pt x="1" y="180"/>
                  <a:pt x="0" y="169"/>
                  <a:pt x="0" y="159"/>
                </a:cubicBezTo>
                <a:cubicBezTo>
                  <a:pt x="0" y="149"/>
                  <a:pt x="1" y="138"/>
                  <a:pt x="3" y="128"/>
                </a:cubicBezTo>
                <a:cubicBezTo>
                  <a:pt x="5" y="118"/>
                  <a:pt x="8" y="108"/>
                  <a:pt x="12" y="98"/>
                </a:cubicBezTo>
                <a:cubicBezTo>
                  <a:pt x="16" y="89"/>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9"/>
                  <a:pt x="307" y="98"/>
                </a:cubicBezTo>
                <a:cubicBezTo>
                  <a:pt x="311" y="108"/>
                  <a:pt x="314" y="118"/>
                  <a:pt x="316" y="128"/>
                </a:cubicBezTo>
                <a:cubicBezTo>
                  <a:pt x="318" y="138"/>
                  <a:pt x="319" y="149"/>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12" name="CuadroTexto 311"/>
          <p:cNvSpPr txBox="1"/>
          <p:nvPr/>
        </p:nvSpPr>
        <p:spPr>
          <a:xfrm>
            <a:off x="990720" y="3923118"/>
            <a:ext cx="451908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Mismo tratamiento que los métodos: </a:t>
            </a:r>
            <a:r>
              <a:rPr lang="en-US" sz="1350" b="0" u="none" strike="noStrike">
                <a:solidFill>
                  <a:srgbClr val="57068C"/>
                </a:solidFill>
                <a:effectLst/>
                <a:uFillTx/>
                <a:latin typeface="Montserrat"/>
                <a:ea typeface="Montserrat"/>
              </a:rPr>
              <a:t>lowerCamelCase</a:t>
            </a:r>
            <a:endParaRPr lang="en-US" sz="1350" b="0" u="none" strike="noStrike">
              <a:solidFill>
                <a:srgbClr val="000000"/>
              </a:solidFill>
              <a:effectLst/>
              <a:uFillTx/>
              <a:latin typeface="Times New Roman"/>
            </a:endParaRPr>
          </a:p>
        </p:txBody>
      </p:sp>
      <p:sp>
        <p:nvSpPr>
          <p:cNvPr id="313" name="Forma libre: forma 312"/>
          <p:cNvSpPr/>
          <p:nvPr/>
        </p:nvSpPr>
        <p:spPr>
          <a:xfrm>
            <a:off x="761760" y="4689198"/>
            <a:ext cx="114840" cy="114480"/>
          </a:xfrm>
          <a:custGeom>
            <a:avLst/>
            <a:gdLst/>
            <a:ahLst/>
            <a:cxnLst/>
            <a:rect l="0" t="0" r="r" b="b"/>
            <a:pathLst>
              <a:path w="319" h="318">
                <a:moveTo>
                  <a:pt x="319" y="158"/>
                </a:moveTo>
                <a:cubicBezTo>
                  <a:pt x="319" y="169"/>
                  <a:pt x="318" y="179"/>
                  <a:pt x="316" y="189"/>
                </a:cubicBezTo>
                <a:cubicBezTo>
                  <a:pt x="314" y="200"/>
                  <a:pt x="311" y="209"/>
                  <a:pt x="307" y="220"/>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20"/>
                </a:cubicBezTo>
                <a:cubicBezTo>
                  <a:pt x="8" y="209"/>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14" name="CuadroTexto 313"/>
          <p:cNvSpPr txBox="1"/>
          <p:nvPr/>
        </p:nvSpPr>
        <p:spPr>
          <a:xfrm>
            <a:off x="990720" y="4275558"/>
            <a:ext cx="550080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Importa la relación entre regla mnemónica y longitud del nombre</a:t>
            </a:r>
            <a:endParaRPr lang="en-US" sz="1350" b="0" u="none" strike="noStrike">
              <a:solidFill>
                <a:srgbClr val="000000"/>
              </a:solidFill>
              <a:effectLst/>
              <a:uFillTx/>
              <a:latin typeface="Times New Roman"/>
            </a:endParaRPr>
          </a:p>
        </p:txBody>
      </p:sp>
      <p:sp>
        <p:nvSpPr>
          <p:cNvPr id="315" name="Forma libre: forma 314"/>
          <p:cNvSpPr/>
          <p:nvPr/>
        </p:nvSpPr>
        <p:spPr>
          <a:xfrm>
            <a:off x="1942920" y="4622238"/>
            <a:ext cx="1181520" cy="267120"/>
          </a:xfrm>
          <a:custGeom>
            <a:avLst/>
            <a:gdLst/>
            <a:ahLst/>
            <a:cxnLst/>
            <a:rect l="0" t="0" r="r" b="b"/>
            <a:pathLst>
              <a:path w="3282" h="742">
                <a:moveTo>
                  <a:pt x="0" y="636"/>
                </a:moveTo>
                <a:lnTo>
                  <a:pt x="0" y="106"/>
                </a:lnTo>
                <a:cubicBezTo>
                  <a:pt x="0" y="92"/>
                  <a:pt x="3" y="79"/>
                  <a:pt x="8" y="66"/>
                </a:cubicBezTo>
                <a:cubicBezTo>
                  <a:pt x="13" y="53"/>
                  <a:pt x="21" y="41"/>
                  <a:pt x="31" y="31"/>
                </a:cubicBezTo>
                <a:cubicBezTo>
                  <a:pt x="41" y="21"/>
                  <a:pt x="52" y="14"/>
                  <a:pt x="65" y="8"/>
                </a:cubicBezTo>
                <a:cubicBezTo>
                  <a:pt x="78" y="3"/>
                  <a:pt x="92" y="0"/>
                  <a:pt x="106" y="0"/>
                </a:cubicBezTo>
                <a:lnTo>
                  <a:pt x="3176" y="0"/>
                </a:lnTo>
                <a:cubicBezTo>
                  <a:pt x="3190" y="0"/>
                  <a:pt x="3204" y="3"/>
                  <a:pt x="3216" y="8"/>
                </a:cubicBezTo>
                <a:cubicBezTo>
                  <a:pt x="3229" y="14"/>
                  <a:pt x="3241" y="21"/>
                  <a:pt x="3251" y="31"/>
                </a:cubicBezTo>
                <a:cubicBezTo>
                  <a:pt x="3261" y="41"/>
                  <a:pt x="3268" y="53"/>
                  <a:pt x="3274" y="66"/>
                </a:cubicBezTo>
                <a:cubicBezTo>
                  <a:pt x="3279" y="79"/>
                  <a:pt x="3282" y="92"/>
                  <a:pt x="3282" y="106"/>
                </a:cubicBezTo>
                <a:lnTo>
                  <a:pt x="3282" y="636"/>
                </a:lnTo>
                <a:cubicBezTo>
                  <a:pt x="3282" y="650"/>
                  <a:pt x="3279" y="664"/>
                  <a:pt x="3274" y="677"/>
                </a:cubicBezTo>
                <a:cubicBezTo>
                  <a:pt x="3268" y="690"/>
                  <a:pt x="3261" y="701"/>
                  <a:pt x="3251" y="711"/>
                </a:cubicBezTo>
                <a:cubicBezTo>
                  <a:pt x="3241" y="721"/>
                  <a:pt x="3229" y="729"/>
                  <a:pt x="3216" y="734"/>
                </a:cubicBezTo>
                <a:cubicBezTo>
                  <a:pt x="3204" y="740"/>
                  <a:pt x="3190" y="742"/>
                  <a:pt x="3176" y="742"/>
                </a:cubicBezTo>
                <a:lnTo>
                  <a:pt x="106" y="742"/>
                </a:lnTo>
                <a:cubicBezTo>
                  <a:pt x="92" y="742"/>
                  <a:pt x="78" y="740"/>
                  <a:pt x="65" y="734"/>
                </a:cubicBezTo>
                <a:cubicBezTo>
                  <a:pt x="52" y="729"/>
                  <a:pt x="41" y="721"/>
                  <a:pt x="31" y="711"/>
                </a:cubicBezTo>
                <a:cubicBezTo>
                  <a:pt x="21" y="701"/>
                  <a:pt x="13" y="690"/>
                  <a:pt x="8" y="677"/>
                </a:cubicBezTo>
                <a:cubicBezTo>
                  <a:pt x="3" y="664"/>
                  <a:pt x="0" y="650"/>
                  <a:pt x="0" y="636"/>
                </a:cubicBezTo>
                <a:close/>
              </a:path>
            </a:pathLst>
          </a:custGeom>
          <a:solidFill>
            <a:srgbClr val="F0FDF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16" name="CuadroTexto 315"/>
          <p:cNvSpPr txBox="1"/>
          <p:nvPr/>
        </p:nvSpPr>
        <p:spPr>
          <a:xfrm>
            <a:off x="990720" y="4637718"/>
            <a:ext cx="828720" cy="207720"/>
          </a:xfrm>
          <a:prstGeom prst="rect">
            <a:avLst/>
          </a:prstGeom>
          <a:noFill/>
          <a:ln w="0">
            <a:noFill/>
          </a:ln>
        </p:spPr>
        <p:txBody>
          <a:bodyPr wrap="none" lIns="0" tIns="0" rIns="0" bIns="0" anchor="t">
            <a:spAutoFit/>
          </a:bodyPr>
          <a:lstStyle/>
          <a:p>
            <a:r>
              <a:rPr lang="en-US" sz="1350" b="0" u="none" strike="noStrike">
                <a:solidFill>
                  <a:srgbClr val="008236"/>
                </a:solidFill>
                <a:effectLst/>
                <a:uFillTx/>
                <a:latin typeface="Montserrat"/>
                <a:ea typeface="Montserrat"/>
              </a:rPr>
              <a:t>Correctos:</a:t>
            </a:r>
            <a:endParaRPr lang="en-US" sz="1350" b="0" u="none" strike="noStrike">
              <a:solidFill>
                <a:srgbClr val="000000"/>
              </a:solidFill>
              <a:effectLst/>
              <a:uFillTx/>
              <a:latin typeface="Times New Roman"/>
            </a:endParaRPr>
          </a:p>
        </p:txBody>
      </p:sp>
      <p:sp>
        <p:nvSpPr>
          <p:cNvPr id="317" name="CuadroTexto 316"/>
          <p:cNvSpPr txBox="1"/>
          <p:nvPr/>
        </p:nvSpPr>
        <p:spPr>
          <a:xfrm>
            <a:off x="2021760" y="4660758"/>
            <a:ext cx="1024920" cy="194040"/>
          </a:xfrm>
          <a:prstGeom prst="rect">
            <a:avLst/>
          </a:prstGeom>
          <a:noFill/>
          <a:ln w="0">
            <a:noFill/>
          </a:ln>
        </p:spPr>
        <p:txBody>
          <a:bodyPr wrap="none" lIns="0" tIns="0" rIns="0" bIns="0" anchor="t">
            <a:spAutoFit/>
          </a:bodyPr>
          <a:lstStyle/>
          <a:p>
            <a:r>
              <a:rPr lang="en-US" sz="1350" b="0" u="none" strike="noStrike">
                <a:solidFill>
                  <a:srgbClr val="016630"/>
                </a:solidFill>
                <a:effectLst/>
                <a:uFillTx/>
                <a:latin typeface="Courier New"/>
                <a:ea typeface="Courier New"/>
              </a:rPr>
              <a:t>diaCalculo</a:t>
            </a:r>
            <a:endParaRPr lang="en-US" sz="1350" b="0" u="none" strike="noStrike">
              <a:solidFill>
                <a:srgbClr val="000000"/>
              </a:solidFill>
              <a:effectLst/>
              <a:uFillTx/>
              <a:latin typeface="Times New Roman"/>
            </a:endParaRPr>
          </a:p>
        </p:txBody>
      </p:sp>
      <p:sp>
        <p:nvSpPr>
          <p:cNvPr id="318" name="Forma libre: forma 317"/>
          <p:cNvSpPr/>
          <p:nvPr/>
        </p:nvSpPr>
        <p:spPr>
          <a:xfrm>
            <a:off x="3209760" y="4622238"/>
            <a:ext cx="2000520" cy="267120"/>
          </a:xfrm>
          <a:custGeom>
            <a:avLst/>
            <a:gdLst/>
            <a:ahLst/>
            <a:cxnLst/>
            <a:rect l="0" t="0" r="r" b="b"/>
            <a:pathLst>
              <a:path w="5557" h="742">
                <a:moveTo>
                  <a:pt x="0" y="636"/>
                </a:moveTo>
                <a:lnTo>
                  <a:pt x="0" y="106"/>
                </a:lnTo>
                <a:cubicBezTo>
                  <a:pt x="0" y="92"/>
                  <a:pt x="3" y="79"/>
                  <a:pt x="8" y="66"/>
                </a:cubicBezTo>
                <a:cubicBezTo>
                  <a:pt x="13" y="53"/>
                  <a:pt x="21" y="41"/>
                  <a:pt x="31" y="31"/>
                </a:cubicBezTo>
                <a:cubicBezTo>
                  <a:pt x="41" y="21"/>
                  <a:pt x="52" y="14"/>
                  <a:pt x="65" y="8"/>
                </a:cubicBezTo>
                <a:cubicBezTo>
                  <a:pt x="78" y="3"/>
                  <a:pt x="92" y="0"/>
                  <a:pt x="106" y="0"/>
                </a:cubicBezTo>
                <a:lnTo>
                  <a:pt x="5451" y="0"/>
                </a:lnTo>
                <a:cubicBezTo>
                  <a:pt x="5465" y="0"/>
                  <a:pt x="5479" y="3"/>
                  <a:pt x="5492" y="8"/>
                </a:cubicBezTo>
                <a:cubicBezTo>
                  <a:pt x="5505" y="14"/>
                  <a:pt x="5516" y="21"/>
                  <a:pt x="5526" y="31"/>
                </a:cubicBezTo>
                <a:cubicBezTo>
                  <a:pt x="5536" y="41"/>
                  <a:pt x="5544" y="53"/>
                  <a:pt x="5549" y="66"/>
                </a:cubicBezTo>
                <a:cubicBezTo>
                  <a:pt x="5555" y="79"/>
                  <a:pt x="5557" y="92"/>
                  <a:pt x="5557" y="106"/>
                </a:cubicBezTo>
                <a:lnTo>
                  <a:pt x="5557" y="636"/>
                </a:lnTo>
                <a:cubicBezTo>
                  <a:pt x="5557" y="650"/>
                  <a:pt x="5555" y="664"/>
                  <a:pt x="5549" y="677"/>
                </a:cubicBezTo>
                <a:cubicBezTo>
                  <a:pt x="5544" y="690"/>
                  <a:pt x="5536" y="701"/>
                  <a:pt x="5526" y="711"/>
                </a:cubicBezTo>
                <a:cubicBezTo>
                  <a:pt x="5516" y="721"/>
                  <a:pt x="5505" y="729"/>
                  <a:pt x="5492" y="734"/>
                </a:cubicBezTo>
                <a:cubicBezTo>
                  <a:pt x="5479" y="740"/>
                  <a:pt x="5465" y="742"/>
                  <a:pt x="5451" y="742"/>
                </a:cubicBezTo>
                <a:lnTo>
                  <a:pt x="106" y="742"/>
                </a:lnTo>
                <a:cubicBezTo>
                  <a:pt x="92" y="742"/>
                  <a:pt x="78" y="740"/>
                  <a:pt x="65" y="734"/>
                </a:cubicBezTo>
                <a:cubicBezTo>
                  <a:pt x="52" y="729"/>
                  <a:pt x="41" y="721"/>
                  <a:pt x="31" y="711"/>
                </a:cubicBezTo>
                <a:cubicBezTo>
                  <a:pt x="21" y="701"/>
                  <a:pt x="13" y="690"/>
                  <a:pt x="8" y="677"/>
                </a:cubicBezTo>
                <a:cubicBezTo>
                  <a:pt x="3" y="664"/>
                  <a:pt x="0" y="650"/>
                  <a:pt x="0" y="636"/>
                </a:cubicBezTo>
                <a:close/>
              </a:path>
            </a:pathLst>
          </a:custGeom>
          <a:solidFill>
            <a:srgbClr val="F0FDF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19" name="CuadroTexto 318"/>
          <p:cNvSpPr txBox="1"/>
          <p:nvPr/>
        </p:nvSpPr>
        <p:spPr>
          <a:xfrm>
            <a:off x="3126960" y="4637718"/>
            <a:ext cx="17100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 </a:t>
            </a:r>
            <a:endParaRPr lang="en-US" sz="1350" b="0" u="none" strike="noStrike">
              <a:solidFill>
                <a:srgbClr val="000000"/>
              </a:solidFill>
              <a:effectLst/>
              <a:uFillTx/>
              <a:latin typeface="Times New Roman"/>
            </a:endParaRPr>
          </a:p>
        </p:txBody>
      </p:sp>
      <p:sp>
        <p:nvSpPr>
          <p:cNvPr id="320" name="CuadroTexto 319"/>
          <p:cNvSpPr txBox="1"/>
          <p:nvPr/>
        </p:nvSpPr>
        <p:spPr>
          <a:xfrm>
            <a:off x="3284640" y="4660758"/>
            <a:ext cx="1844280" cy="194040"/>
          </a:xfrm>
          <a:prstGeom prst="rect">
            <a:avLst/>
          </a:prstGeom>
          <a:noFill/>
          <a:ln w="0">
            <a:noFill/>
          </a:ln>
        </p:spPr>
        <p:txBody>
          <a:bodyPr wrap="none" lIns="0" tIns="0" rIns="0" bIns="0" anchor="t">
            <a:spAutoFit/>
          </a:bodyPr>
          <a:lstStyle/>
          <a:p>
            <a:r>
              <a:rPr lang="en-US" sz="1350" b="0" u="none" strike="noStrike">
                <a:solidFill>
                  <a:srgbClr val="016630"/>
                </a:solidFill>
                <a:effectLst/>
                <a:uFillTx/>
                <a:latin typeface="Courier New"/>
                <a:ea typeface="Courier New"/>
              </a:rPr>
              <a:t>fechaIncorporacion</a:t>
            </a:r>
            <a:endParaRPr lang="en-US" sz="1350" b="0" u="none" strike="noStrike">
              <a:solidFill>
                <a:srgbClr val="000000"/>
              </a:solidFill>
              <a:effectLst/>
              <a:uFillTx/>
              <a:latin typeface="Times New Roman"/>
            </a:endParaRPr>
          </a:p>
        </p:txBody>
      </p:sp>
      <p:sp>
        <p:nvSpPr>
          <p:cNvPr id="321" name="Forma libre: forma 320"/>
          <p:cNvSpPr/>
          <p:nvPr/>
        </p:nvSpPr>
        <p:spPr>
          <a:xfrm>
            <a:off x="2095200" y="4946238"/>
            <a:ext cx="362520" cy="267120"/>
          </a:xfrm>
          <a:custGeom>
            <a:avLst/>
            <a:gdLst/>
            <a:ahLst/>
            <a:cxnLst/>
            <a:rect l="0" t="0" r="r" b="b"/>
            <a:pathLst>
              <a:path w="1007" h="742">
                <a:moveTo>
                  <a:pt x="0" y="636"/>
                </a:moveTo>
                <a:lnTo>
                  <a:pt x="0" y="106"/>
                </a:lnTo>
                <a:cubicBezTo>
                  <a:pt x="0" y="92"/>
                  <a:pt x="3" y="78"/>
                  <a:pt x="8" y="65"/>
                </a:cubicBezTo>
                <a:cubicBezTo>
                  <a:pt x="14" y="52"/>
                  <a:pt x="21" y="41"/>
                  <a:pt x="31" y="31"/>
                </a:cubicBezTo>
                <a:cubicBezTo>
                  <a:pt x="41" y="21"/>
                  <a:pt x="53" y="13"/>
                  <a:pt x="66" y="8"/>
                </a:cubicBezTo>
                <a:cubicBezTo>
                  <a:pt x="79" y="3"/>
                  <a:pt x="92" y="0"/>
                  <a:pt x="106" y="0"/>
                </a:cubicBezTo>
                <a:lnTo>
                  <a:pt x="901" y="0"/>
                </a:lnTo>
                <a:cubicBezTo>
                  <a:pt x="915" y="0"/>
                  <a:pt x="928" y="3"/>
                  <a:pt x="941" y="8"/>
                </a:cubicBezTo>
                <a:cubicBezTo>
                  <a:pt x="954" y="13"/>
                  <a:pt x="966" y="21"/>
                  <a:pt x="976" y="31"/>
                </a:cubicBezTo>
                <a:cubicBezTo>
                  <a:pt x="986" y="41"/>
                  <a:pt x="993" y="52"/>
                  <a:pt x="999" y="65"/>
                </a:cubicBezTo>
                <a:cubicBezTo>
                  <a:pt x="1004" y="78"/>
                  <a:pt x="1007" y="92"/>
                  <a:pt x="1007" y="106"/>
                </a:cubicBezTo>
                <a:lnTo>
                  <a:pt x="1007" y="636"/>
                </a:lnTo>
                <a:cubicBezTo>
                  <a:pt x="1007" y="650"/>
                  <a:pt x="1004" y="664"/>
                  <a:pt x="999" y="676"/>
                </a:cubicBezTo>
                <a:cubicBezTo>
                  <a:pt x="993" y="689"/>
                  <a:pt x="986" y="701"/>
                  <a:pt x="976" y="711"/>
                </a:cubicBezTo>
                <a:cubicBezTo>
                  <a:pt x="966" y="721"/>
                  <a:pt x="954" y="728"/>
                  <a:pt x="941" y="734"/>
                </a:cubicBezTo>
                <a:cubicBezTo>
                  <a:pt x="928" y="739"/>
                  <a:pt x="915" y="742"/>
                  <a:pt x="901" y="742"/>
                </a:cubicBezTo>
                <a:lnTo>
                  <a:pt x="106" y="742"/>
                </a:lnTo>
                <a:cubicBezTo>
                  <a:pt x="92" y="742"/>
                  <a:pt x="79" y="739"/>
                  <a:pt x="66" y="734"/>
                </a:cubicBezTo>
                <a:cubicBezTo>
                  <a:pt x="53" y="728"/>
                  <a:pt x="41" y="721"/>
                  <a:pt x="31" y="711"/>
                </a:cubicBezTo>
                <a:cubicBezTo>
                  <a:pt x="21" y="701"/>
                  <a:pt x="14" y="689"/>
                  <a:pt x="8" y="676"/>
                </a:cubicBezTo>
                <a:cubicBezTo>
                  <a:pt x="3" y="664"/>
                  <a:pt x="0" y="650"/>
                  <a:pt x="0" y="636"/>
                </a:cubicBezTo>
                <a:close/>
              </a:path>
            </a:pathLst>
          </a:custGeom>
          <a:solidFill>
            <a:srgbClr val="FEF2F2"/>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22" name="CuadroTexto 321"/>
          <p:cNvSpPr txBox="1"/>
          <p:nvPr/>
        </p:nvSpPr>
        <p:spPr>
          <a:xfrm>
            <a:off x="990720" y="4961358"/>
            <a:ext cx="965160" cy="207720"/>
          </a:xfrm>
          <a:prstGeom prst="rect">
            <a:avLst/>
          </a:prstGeom>
          <a:noFill/>
          <a:ln w="0">
            <a:noFill/>
          </a:ln>
        </p:spPr>
        <p:txBody>
          <a:bodyPr wrap="none" lIns="0" tIns="0" rIns="0" bIns="0" anchor="t">
            <a:spAutoFit/>
          </a:bodyPr>
          <a:lstStyle/>
          <a:p>
            <a:r>
              <a:rPr lang="en-US" sz="1350" b="0" u="none" strike="noStrike">
                <a:solidFill>
                  <a:srgbClr val="C10007"/>
                </a:solidFill>
                <a:effectLst/>
                <a:uFillTx/>
                <a:latin typeface="Montserrat"/>
                <a:ea typeface="Montserrat"/>
              </a:rPr>
              <a:t>Incorrectos:</a:t>
            </a:r>
            <a:endParaRPr lang="en-US" sz="1350" b="0" u="none" strike="noStrike">
              <a:solidFill>
                <a:srgbClr val="000000"/>
              </a:solidFill>
              <a:effectLst/>
              <a:uFillTx/>
              <a:latin typeface="Times New Roman"/>
            </a:endParaRPr>
          </a:p>
        </p:txBody>
      </p:sp>
      <p:sp>
        <p:nvSpPr>
          <p:cNvPr id="323" name="CuadroTexto 322"/>
          <p:cNvSpPr txBox="1"/>
          <p:nvPr/>
        </p:nvSpPr>
        <p:spPr>
          <a:xfrm>
            <a:off x="2176200" y="4984398"/>
            <a:ext cx="205560" cy="194040"/>
          </a:xfrm>
          <a:prstGeom prst="rect">
            <a:avLst/>
          </a:prstGeom>
          <a:noFill/>
          <a:ln w="0">
            <a:noFill/>
          </a:ln>
        </p:spPr>
        <p:txBody>
          <a:bodyPr wrap="none" lIns="0" tIns="0" rIns="0" bIns="0" anchor="t">
            <a:spAutoFit/>
          </a:bodyPr>
          <a:lstStyle/>
          <a:p>
            <a:r>
              <a:rPr lang="en-US" sz="1350" b="0" u="none" strike="noStrike">
                <a:solidFill>
                  <a:srgbClr val="9F0712"/>
                </a:solidFill>
                <a:effectLst/>
                <a:uFillTx/>
                <a:latin typeface="Courier New"/>
                <a:ea typeface="Courier New"/>
              </a:rPr>
              <a:t>dC</a:t>
            </a:r>
            <a:endParaRPr lang="en-US" sz="1350" b="0" u="none" strike="noStrike">
              <a:solidFill>
                <a:srgbClr val="000000"/>
              </a:solidFill>
              <a:effectLst/>
              <a:uFillTx/>
              <a:latin typeface="Times New Roman"/>
            </a:endParaRPr>
          </a:p>
        </p:txBody>
      </p:sp>
      <p:sp>
        <p:nvSpPr>
          <p:cNvPr id="324" name="Forma libre: forma 323"/>
          <p:cNvSpPr/>
          <p:nvPr/>
        </p:nvSpPr>
        <p:spPr>
          <a:xfrm>
            <a:off x="2543040" y="4946238"/>
            <a:ext cx="562320" cy="267120"/>
          </a:xfrm>
          <a:custGeom>
            <a:avLst/>
            <a:gdLst/>
            <a:ahLst/>
            <a:cxnLst/>
            <a:rect l="0" t="0" r="r" b="b"/>
            <a:pathLst>
              <a:path w="1562" h="742">
                <a:moveTo>
                  <a:pt x="0" y="636"/>
                </a:moveTo>
                <a:lnTo>
                  <a:pt x="0" y="106"/>
                </a:lnTo>
                <a:cubicBezTo>
                  <a:pt x="0" y="92"/>
                  <a:pt x="3" y="78"/>
                  <a:pt x="8" y="65"/>
                </a:cubicBezTo>
                <a:cubicBezTo>
                  <a:pt x="13" y="52"/>
                  <a:pt x="21" y="41"/>
                  <a:pt x="31" y="31"/>
                </a:cubicBezTo>
                <a:cubicBezTo>
                  <a:pt x="41" y="21"/>
                  <a:pt x="52" y="13"/>
                  <a:pt x="65" y="8"/>
                </a:cubicBezTo>
                <a:cubicBezTo>
                  <a:pt x="78" y="3"/>
                  <a:pt x="92" y="0"/>
                  <a:pt x="106" y="0"/>
                </a:cubicBezTo>
                <a:lnTo>
                  <a:pt x="1455" y="0"/>
                </a:lnTo>
                <a:cubicBezTo>
                  <a:pt x="1469" y="0"/>
                  <a:pt x="1483" y="3"/>
                  <a:pt x="1496" y="8"/>
                </a:cubicBezTo>
                <a:cubicBezTo>
                  <a:pt x="1509" y="13"/>
                  <a:pt x="1520" y="21"/>
                  <a:pt x="1531" y="31"/>
                </a:cubicBezTo>
                <a:cubicBezTo>
                  <a:pt x="1541" y="41"/>
                  <a:pt x="1548" y="52"/>
                  <a:pt x="1554" y="65"/>
                </a:cubicBezTo>
                <a:cubicBezTo>
                  <a:pt x="1559" y="78"/>
                  <a:pt x="1562" y="92"/>
                  <a:pt x="1562" y="106"/>
                </a:cubicBezTo>
                <a:lnTo>
                  <a:pt x="1562" y="636"/>
                </a:lnTo>
                <a:cubicBezTo>
                  <a:pt x="1562" y="650"/>
                  <a:pt x="1559" y="664"/>
                  <a:pt x="1554" y="676"/>
                </a:cubicBezTo>
                <a:cubicBezTo>
                  <a:pt x="1548" y="689"/>
                  <a:pt x="1541" y="701"/>
                  <a:pt x="1531" y="711"/>
                </a:cubicBezTo>
                <a:cubicBezTo>
                  <a:pt x="1520" y="721"/>
                  <a:pt x="1509" y="728"/>
                  <a:pt x="1496" y="734"/>
                </a:cubicBezTo>
                <a:cubicBezTo>
                  <a:pt x="1483" y="739"/>
                  <a:pt x="1469" y="742"/>
                  <a:pt x="1455" y="742"/>
                </a:cubicBezTo>
                <a:lnTo>
                  <a:pt x="106" y="742"/>
                </a:lnTo>
                <a:cubicBezTo>
                  <a:pt x="92" y="742"/>
                  <a:pt x="78" y="739"/>
                  <a:pt x="65" y="734"/>
                </a:cubicBezTo>
                <a:cubicBezTo>
                  <a:pt x="52" y="728"/>
                  <a:pt x="41" y="721"/>
                  <a:pt x="31" y="711"/>
                </a:cubicBezTo>
                <a:cubicBezTo>
                  <a:pt x="21" y="701"/>
                  <a:pt x="13" y="689"/>
                  <a:pt x="8" y="676"/>
                </a:cubicBezTo>
                <a:cubicBezTo>
                  <a:pt x="3" y="664"/>
                  <a:pt x="0" y="650"/>
                  <a:pt x="0" y="636"/>
                </a:cubicBezTo>
                <a:close/>
              </a:path>
            </a:pathLst>
          </a:custGeom>
          <a:solidFill>
            <a:srgbClr val="FEF2F2"/>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25" name="CuadroTexto 324"/>
          <p:cNvSpPr txBox="1"/>
          <p:nvPr/>
        </p:nvSpPr>
        <p:spPr>
          <a:xfrm>
            <a:off x="2458080" y="4961358"/>
            <a:ext cx="17100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 </a:t>
            </a:r>
            <a:endParaRPr lang="en-US" sz="1350" b="0" u="none" strike="noStrike">
              <a:solidFill>
                <a:srgbClr val="000000"/>
              </a:solidFill>
              <a:effectLst/>
              <a:uFillTx/>
              <a:latin typeface="Times New Roman"/>
            </a:endParaRPr>
          </a:p>
        </p:txBody>
      </p:sp>
      <p:sp>
        <p:nvSpPr>
          <p:cNvPr id="326" name="CuadroTexto 325"/>
          <p:cNvSpPr txBox="1"/>
          <p:nvPr/>
        </p:nvSpPr>
        <p:spPr>
          <a:xfrm>
            <a:off x="2615760" y="4984398"/>
            <a:ext cx="410400" cy="194040"/>
          </a:xfrm>
          <a:prstGeom prst="rect">
            <a:avLst/>
          </a:prstGeom>
          <a:noFill/>
          <a:ln w="0">
            <a:noFill/>
          </a:ln>
        </p:spPr>
        <p:txBody>
          <a:bodyPr wrap="none" lIns="0" tIns="0" rIns="0" bIns="0" anchor="t">
            <a:spAutoFit/>
          </a:bodyPr>
          <a:lstStyle/>
          <a:p>
            <a:r>
              <a:rPr lang="en-US" sz="1350" b="0" u="none" strike="noStrike">
                <a:solidFill>
                  <a:srgbClr val="9F0712"/>
                </a:solidFill>
                <a:effectLst/>
                <a:uFillTx/>
                <a:latin typeface="Courier New"/>
                <a:ea typeface="Courier New"/>
              </a:rPr>
              <a:t>DCal</a:t>
            </a:r>
            <a:endParaRPr lang="en-US" sz="1350" b="0" u="none" strike="noStrike">
              <a:solidFill>
                <a:srgbClr val="000000"/>
              </a:solidFill>
              <a:effectLst/>
              <a:uFillTx/>
              <a:latin typeface="Times New Roman"/>
            </a:endParaRPr>
          </a:p>
        </p:txBody>
      </p:sp>
      <p:sp>
        <p:nvSpPr>
          <p:cNvPr id="327" name="Forma libre: forma 326"/>
          <p:cNvSpPr/>
          <p:nvPr/>
        </p:nvSpPr>
        <p:spPr>
          <a:xfrm>
            <a:off x="3181320" y="4946238"/>
            <a:ext cx="362160" cy="267120"/>
          </a:xfrm>
          <a:custGeom>
            <a:avLst/>
            <a:gdLst/>
            <a:ahLst/>
            <a:cxnLst/>
            <a:rect l="0" t="0" r="r" b="b"/>
            <a:pathLst>
              <a:path w="1006" h="742">
                <a:moveTo>
                  <a:pt x="0" y="636"/>
                </a:moveTo>
                <a:lnTo>
                  <a:pt x="0" y="106"/>
                </a:lnTo>
                <a:cubicBezTo>
                  <a:pt x="0" y="92"/>
                  <a:pt x="2" y="78"/>
                  <a:pt x="8" y="65"/>
                </a:cubicBezTo>
                <a:cubicBezTo>
                  <a:pt x="13" y="52"/>
                  <a:pt x="21" y="41"/>
                  <a:pt x="31" y="31"/>
                </a:cubicBezTo>
                <a:cubicBezTo>
                  <a:pt x="41" y="21"/>
                  <a:pt x="52" y="13"/>
                  <a:pt x="65" y="8"/>
                </a:cubicBezTo>
                <a:cubicBezTo>
                  <a:pt x="78" y="3"/>
                  <a:pt x="91" y="0"/>
                  <a:pt x="105" y="0"/>
                </a:cubicBezTo>
                <a:lnTo>
                  <a:pt x="900" y="0"/>
                </a:lnTo>
                <a:cubicBezTo>
                  <a:pt x="914" y="0"/>
                  <a:pt x="928" y="3"/>
                  <a:pt x="941" y="8"/>
                </a:cubicBezTo>
                <a:cubicBezTo>
                  <a:pt x="954" y="13"/>
                  <a:pt x="965" y="21"/>
                  <a:pt x="975" y="31"/>
                </a:cubicBezTo>
                <a:cubicBezTo>
                  <a:pt x="985" y="41"/>
                  <a:pt x="993" y="52"/>
                  <a:pt x="998" y="65"/>
                </a:cubicBezTo>
                <a:cubicBezTo>
                  <a:pt x="1003" y="78"/>
                  <a:pt x="1006" y="92"/>
                  <a:pt x="1006" y="106"/>
                </a:cubicBezTo>
                <a:lnTo>
                  <a:pt x="1006" y="636"/>
                </a:lnTo>
                <a:cubicBezTo>
                  <a:pt x="1006" y="650"/>
                  <a:pt x="1003" y="664"/>
                  <a:pt x="998" y="676"/>
                </a:cubicBezTo>
                <a:cubicBezTo>
                  <a:pt x="993" y="689"/>
                  <a:pt x="985" y="701"/>
                  <a:pt x="975" y="711"/>
                </a:cubicBezTo>
                <a:cubicBezTo>
                  <a:pt x="965" y="721"/>
                  <a:pt x="954" y="728"/>
                  <a:pt x="941" y="734"/>
                </a:cubicBezTo>
                <a:cubicBezTo>
                  <a:pt x="928" y="739"/>
                  <a:pt x="914" y="742"/>
                  <a:pt x="900" y="742"/>
                </a:cubicBezTo>
                <a:lnTo>
                  <a:pt x="105" y="742"/>
                </a:lnTo>
                <a:cubicBezTo>
                  <a:pt x="91" y="742"/>
                  <a:pt x="78" y="739"/>
                  <a:pt x="65" y="734"/>
                </a:cubicBezTo>
                <a:cubicBezTo>
                  <a:pt x="52" y="728"/>
                  <a:pt x="41" y="721"/>
                  <a:pt x="31" y="711"/>
                </a:cubicBezTo>
                <a:cubicBezTo>
                  <a:pt x="21" y="701"/>
                  <a:pt x="13" y="689"/>
                  <a:pt x="8" y="676"/>
                </a:cubicBezTo>
                <a:cubicBezTo>
                  <a:pt x="2" y="664"/>
                  <a:pt x="0" y="650"/>
                  <a:pt x="0" y="636"/>
                </a:cubicBezTo>
                <a:close/>
              </a:path>
            </a:pathLst>
          </a:custGeom>
          <a:solidFill>
            <a:srgbClr val="FEF2F2"/>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28" name="CuadroTexto 327"/>
          <p:cNvSpPr txBox="1"/>
          <p:nvPr/>
        </p:nvSpPr>
        <p:spPr>
          <a:xfrm>
            <a:off x="3103560" y="4961358"/>
            <a:ext cx="17100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 </a:t>
            </a:r>
            <a:endParaRPr lang="en-US" sz="1350" b="0" u="none" strike="noStrike">
              <a:solidFill>
                <a:srgbClr val="000000"/>
              </a:solidFill>
              <a:effectLst/>
              <a:uFillTx/>
              <a:latin typeface="Times New Roman"/>
            </a:endParaRPr>
          </a:p>
        </p:txBody>
      </p:sp>
      <p:sp>
        <p:nvSpPr>
          <p:cNvPr id="329" name="CuadroTexto 328"/>
          <p:cNvSpPr txBox="1"/>
          <p:nvPr/>
        </p:nvSpPr>
        <p:spPr>
          <a:xfrm>
            <a:off x="3261240" y="4984398"/>
            <a:ext cx="205560" cy="194040"/>
          </a:xfrm>
          <a:prstGeom prst="rect">
            <a:avLst/>
          </a:prstGeom>
          <a:noFill/>
          <a:ln w="0">
            <a:noFill/>
          </a:ln>
        </p:spPr>
        <p:txBody>
          <a:bodyPr wrap="none" lIns="0" tIns="0" rIns="0" bIns="0" anchor="t">
            <a:spAutoFit/>
          </a:bodyPr>
          <a:lstStyle/>
          <a:p>
            <a:r>
              <a:rPr lang="en-US" sz="1350" b="0" u="none" strike="noStrike">
                <a:solidFill>
                  <a:srgbClr val="9F0712"/>
                </a:solidFill>
                <a:effectLst/>
                <a:uFillTx/>
                <a:latin typeface="Courier New"/>
                <a:ea typeface="Courier New"/>
              </a:rPr>
              <a:t>fI</a:t>
            </a:r>
            <a:endParaRPr lang="en-US" sz="1350" b="0" u="none" strike="noStrike">
              <a:solidFill>
                <a:srgbClr val="000000"/>
              </a:solidFill>
              <a:effectLst/>
              <a:uFillTx/>
              <a:latin typeface="Times New Roman"/>
            </a:endParaRPr>
          </a:p>
        </p:txBody>
      </p:sp>
      <p:sp>
        <p:nvSpPr>
          <p:cNvPr id="330" name="Forma libre: forma 329"/>
          <p:cNvSpPr/>
          <p:nvPr/>
        </p:nvSpPr>
        <p:spPr>
          <a:xfrm>
            <a:off x="3628800" y="4946238"/>
            <a:ext cx="352800" cy="267120"/>
          </a:xfrm>
          <a:custGeom>
            <a:avLst/>
            <a:gdLst/>
            <a:ahLst/>
            <a:cxnLst/>
            <a:rect l="0" t="0" r="r" b="b"/>
            <a:pathLst>
              <a:path w="980" h="742">
                <a:moveTo>
                  <a:pt x="0" y="636"/>
                </a:moveTo>
                <a:lnTo>
                  <a:pt x="0" y="106"/>
                </a:lnTo>
                <a:cubicBezTo>
                  <a:pt x="0" y="92"/>
                  <a:pt x="3" y="78"/>
                  <a:pt x="8" y="65"/>
                </a:cubicBezTo>
                <a:cubicBezTo>
                  <a:pt x="14" y="52"/>
                  <a:pt x="21" y="41"/>
                  <a:pt x="31" y="31"/>
                </a:cubicBezTo>
                <a:cubicBezTo>
                  <a:pt x="41" y="21"/>
                  <a:pt x="52" y="13"/>
                  <a:pt x="65" y="8"/>
                </a:cubicBezTo>
                <a:cubicBezTo>
                  <a:pt x="78" y="3"/>
                  <a:pt x="92" y="0"/>
                  <a:pt x="106" y="0"/>
                </a:cubicBezTo>
                <a:lnTo>
                  <a:pt x="874" y="0"/>
                </a:lnTo>
                <a:cubicBezTo>
                  <a:pt x="888" y="0"/>
                  <a:pt x="902" y="3"/>
                  <a:pt x="915" y="8"/>
                </a:cubicBezTo>
                <a:cubicBezTo>
                  <a:pt x="928" y="13"/>
                  <a:pt x="939" y="21"/>
                  <a:pt x="949" y="31"/>
                </a:cubicBezTo>
                <a:cubicBezTo>
                  <a:pt x="959" y="41"/>
                  <a:pt x="967" y="52"/>
                  <a:pt x="972" y="65"/>
                </a:cubicBezTo>
                <a:cubicBezTo>
                  <a:pt x="977" y="78"/>
                  <a:pt x="980" y="92"/>
                  <a:pt x="980" y="106"/>
                </a:cubicBezTo>
                <a:lnTo>
                  <a:pt x="980" y="636"/>
                </a:lnTo>
                <a:cubicBezTo>
                  <a:pt x="980" y="650"/>
                  <a:pt x="977" y="664"/>
                  <a:pt x="972" y="676"/>
                </a:cubicBezTo>
                <a:cubicBezTo>
                  <a:pt x="967" y="689"/>
                  <a:pt x="959" y="701"/>
                  <a:pt x="949" y="711"/>
                </a:cubicBezTo>
                <a:cubicBezTo>
                  <a:pt x="939" y="721"/>
                  <a:pt x="928" y="728"/>
                  <a:pt x="915" y="734"/>
                </a:cubicBezTo>
                <a:cubicBezTo>
                  <a:pt x="902" y="739"/>
                  <a:pt x="888" y="742"/>
                  <a:pt x="874" y="742"/>
                </a:cubicBezTo>
                <a:lnTo>
                  <a:pt x="106" y="742"/>
                </a:lnTo>
                <a:cubicBezTo>
                  <a:pt x="92" y="742"/>
                  <a:pt x="78" y="739"/>
                  <a:pt x="65" y="734"/>
                </a:cubicBezTo>
                <a:cubicBezTo>
                  <a:pt x="52" y="728"/>
                  <a:pt x="41" y="721"/>
                  <a:pt x="31" y="711"/>
                </a:cubicBezTo>
                <a:cubicBezTo>
                  <a:pt x="21" y="701"/>
                  <a:pt x="14" y="689"/>
                  <a:pt x="8" y="676"/>
                </a:cubicBezTo>
                <a:cubicBezTo>
                  <a:pt x="3" y="664"/>
                  <a:pt x="0" y="650"/>
                  <a:pt x="0" y="636"/>
                </a:cubicBezTo>
                <a:close/>
              </a:path>
            </a:pathLst>
          </a:custGeom>
          <a:solidFill>
            <a:srgbClr val="FEF2F2"/>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31" name="CuadroTexto 330"/>
          <p:cNvSpPr txBox="1"/>
          <p:nvPr/>
        </p:nvSpPr>
        <p:spPr>
          <a:xfrm>
            <a:off x="3543120" y="4961358"/>
            <a:ext cx="17100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 </a:t>
            </a:r>
            <a:endParaRPr lang="en-US" sz="1350" b="0" u="none" strike="noStrike">
              <a:solidFill>
                <a:srgbClr val="000000"/>
              </a:solidFill>
              <a:effectLst/>
              <a:uFillTx/>
              <a:latin typeface="Times New Roman"/>
            </a:endParaRPr>
          </a:p>
        </p:txBody>
      </p:sp>
      <p:sp>
        <p:nvSpPr>
          <p:cNvPr id="332" name="CuadroTexto 331"/>
          <p:cNvSpPr txBox="1"/>
          <p:nvPr/>
        </p:nvSpPr>
        <p:spPr>
          <a:xfrm>
            <a:off x="3700800" y="4984398"/>
            <a:ext cx="205560" cy="194040"/>
          </a:xfrm>
          <a:prstGeom prst="rect">
            <a:avLst/>
          </a:prstGeom>
          <a:noFill/>
          <a:ln w="0">
            <a:noFill/>
          </a:ln>
        </p:spPr>
        <p:txBody>
          <a:bodyPr wrap="none" lIns="0" tIns="0" rIns="0" bIns="0" anchor="t">
            <a:spAutoFit/>
          </a:bodyPr>
          <a:lstStyle/>
          <a:p>
            <a:r>
              <a:rPr lang="en-US" sz="1350" b="0" u="none" strike="noStrike">
                <a:solidFill>
                  <a:srgbClr val="9F0712"/>
                </a:solidFill>
                <a:effectLst/>
                <a:uFillTx/>
                <a:latin typeface="Courier New"/>
                <a:ea typeface="Courier New"/>
              </a:rPr>
              <a:t>FI</a:t>
            </a:r>
            <a:endParaRPr lang="en-US" sz="1350" b="0" u="none" strike="noStrike">
              <a:solidFill>
                <a:srgbClr val="000000"/>
              </a:solidFill>
              <a:effectLst/>
              <a:uFillTx/>
              <a:latin typeface="Times New Roman"/>
            </a:endParaRPr>
          </a:p>
        </p:txBody>
      </p:sp>
      <p:sp>
        <p:nvSpPr>
          <p:cNvPr id="333" name="Forma libre: forma 332"/>
          <p:cNvSpPr/>
          <p:nvPr/>
        </p:nvSpPr>
        <p:spPr>
          <a:xfrm>
            <a:off x="761760" y="5984478"/>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9"/>
                  <a:pt x="8" y="109"/>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9"/>
                  <a:pt x="314" y="119"/>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34" name="CuadroTexto 333"/>
          <p:cNvSpPr txBox="1"/>
          <p:nvPr/>
        </p:nvSpPr>
        <p:spPr>
          <a:xfrm>
            <a:off x="762120" y="5496678"/>
            <a:ext cx="126036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Constantes</a:t>
            </a:r>
            <a:endParaRPr lang="en-US" sz="1800" b="0" u="none" strike="noStrike">
              <a:solidFill>
                <a:srgbClr val="000000"/>
              </a:solidFill>
              <a:effectLst/>
              <a:uFillTx/>
              <a:latin typeface="Times New Roman"/>
            </a:endParaRPr>
          </a:p>
        </p:txBody>
      </p:sp>
      <p:sp>
        <p:nvSpPr>
          <p:cNvPr id="335" name="Forma libre: forma 334"/>
          <p:cNvSpPr/>
          <p:nvPr/>
        </p:nvSpPr>
        <p:spPr>
          <a:xfrm>
            <a:off x="7038720" y="5917878"/>
            <a:ext cx="257760" cy="267120"/>
          </a:xfrm>
          <a:custGeom>
            <a:avLst/>
            <a:gdLst/>
            <a:ahLst/>
            <a:cxnLst/>
            <a:rect l="0" t="0" r="r" b="b"/>
            <a:pathLst>
              <a:path w="716" h="742">
                <a:moveTo>
                  <a:pt x="0" y="636"/>
                </a:moveTo>
                <a:lnTo>
                  <a:pt x="0" y="106"/>
                </a:lnTo>
                <a:cubicBezTo>
                  <a:pt x="0" y="92"/>
                  <a:pt x="3" y="78"/>
                  <a:pt x="8" y="65"/>
                </a:cubicBezTo>
                <a:cubicBezTo>
                  <a:pt x="14" y="52"/>
                  <a:pt x="21" y="41"/>
                  <a:pt x="31" y="31"/>
                </a:cubicBezTo>
                <a:cubicBezTo>
                  <a:pt x="41" y="21"/>
                  <a:pt x="53" y="13"/>
                  <a:pt x="66" y="8"/>
                </a:cubicBezTo>
                <a:cubicBezTo>
                  <a:pt x="79" y="2"/>
                  <a:pt x="93" y="0"/>
                  <a:pt x="107" y="0"/>
                </a:cubicBezTo>
                <a:lnTo>
                  <a:pt x="610" y="0"/>
                </a:lnTo>
                <a:cubicBezTo>
                  <a:pt x="624" y="0"/>
                  <a:pt x="637" y="2"/>
                  <a:pt x="650" y="8"/>
                </a:cubicBezTo>
                <a:cubicBezTo>
                  <a:pt x="663" y="13"/>
                  <a:pt x="675" y="21"/>
                  <a:pt x="685" y="31"/>
                </a:cubicBezTo>
                <a:cubicBezTo>
                  <a:pt x="695" y="41"/>
                  <a:pt x="702" y="52"/>
                  <a:pt x="708" y="65"/>
                </a:cubicBezTo>
                <a:cubicBezTo>
                  <a:pt x="713" y="78"/>
                  <a:pt x="716" y="92"/>
                  <a:pt x="716" y="106"/>
                </a:cubicBezTo>
                <a:lnTo>
                  <a:pt x="716" y="636"/>
                </a:lnTo>
                <a:cubicBezTo>
                  <a:pt x="716" y="650"/>
                  <a:pt x="713" y="663"/>
                  <a:pt x="708" y="676"/>
                </a:cubicBezTo>
                <a:cubicBezTo>
                  <a:pt x="702" y="689"/>
                  <a:pt x="695" y="701"/>
                  <a:pt x="685" y="711"/>
                </a:cubicBezTo>
                <a:cubicBezTo>
                  <a:pt x="675" y="721"/>
                  <a:pt x="663" y="728"/>
                  <a:pt x="650" y="734"/>
                </a:cubicBezTo>
                <a:cubicBezTo>
                  <a:pt x="637" y="739"/>
                  <a:pt x="624" y="742"/>
                  <a:pt x="610" y="742"/>
                </a:cubicBezTo>
                <a:lnTo>
                  <a:pt x="107" y="742"/>
                </a:lnTo>
                <a:cubicBezTo>
                  <a:pt x="93" y="742"/>
                  <a:pt x="79" y="739"/>
                  <a:pt x="66" y="734"/>
                </a:cubicBezTo>
                <a:cubicBezTo>
                  <a:pt x="53" y="728"/>
                  <a:pt x="41" y="721"/>
                  <a:pt x="31" y="711"/>
                </a:cubicBezTo>
                <a:cubicBezTo>
                  <a:pt x="21" y="701"/>
                  <a:pt x="14" y="689"/>
                  <a:pt x="8" y="676"/>
                </a:cubicBezTo>
                <a:cubicBezTo>
                  <a:pt x="3" y="663"/>
                  <a:pt x="0" y="650"/>
                  <a:pt x="0" y="636"/>
                </a:cubicBezTo>
                <a:close/>
              </a:path>
            </a:pathLst>
          </a:custGeom>
          <a:solidFill>
            <a:srgbClr val="F3F4F6"/>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36" name="CuadroTexto 335"/>
          <p:cNvSpPr txBox="1"/>
          <p:nvPr/>
        </p:nvSpPr>
        <p:spPr>
          <a:xfrm>
            <a:off x="990720" y="5932998"/>
            <a:ext cx="585180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Escribirse en </a:t>
            </a:r>
            <a:r>
              <a:rPr lang="en-US" sz="1350" b="0" u="none" strike="noStrike">
                <a:solidFill>
                  <a:srgbClr val="57068C"/>
                </a:solidFill>
                <a:effectLst/>
                <a:uFillTx/>
                <a:latin typeface="Montserrat"/>
                <a:ea typeface="Montserrat"/>
              </a:rPr>
              <a:t>MAYÚSCULAS</a:t>
            </a:r>
            <a:r>
              <a:rPr lang="en-US" sz="1350" b="0" u="none" strike="noStrike">
                <a:solidFill>
                  <a:srgbClr val="333333"/>
                </a:solidFill>
                <a:effectLst/>
                <a:uFillTx/>
                <a:latin typeface="Montserrat"/>
                <a:ea typeface="Montserrat"/>
              </a:rPr>
              <a:t> con palabras separadas por guiones bajos </a:t>
            </a:r>
            <a:endParaRPr lang="en-US" sz="1350" b="0" u="none" strike="noStrike">
              <a:solidFill>
                <a:srgbClr val="000000"/>
              </a:solidFill>
              <a:effectLst/>
              <a:uFillTx/>
              <a:latin typeface="Times New Roman"/>
            </a:endParaRPr>
          </a:p>
        </p:txBody>
      </p:sp>
      <p:sp>
        <p:nvSpPr>
          <p:cNvPr id="338" name="CuadroTexto 337"/>
          <p:cNvSpPr txBox="1"/>
          <p:nvPr/>
        </p:nvSpPr>
        <p:spPr>
          <a:xfrm>
            <a:off x="7114320" y="5956038"/>
            <a:ext cx="171000" cy="19404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Courier New"/>
                <a:ea typeface="Courier New"/>
              </a:rPr>
              <a:t>_</a:t>
            </a:r>
            <a:endParaRPr lang="en-US" sz="1350" b="0" u="none" strike="noStrike">
              <a:solidFill>
                <a:srgbClr val="000000"/>
              </a:solidFill>
              <a:effectLst/>
              <a:uFillTx/>
              <a:latin typeface="Times New Roman"/>
            </a:endParaRPr>
          </a:p>
        </p:txBody>
      </p:sp>
      <p:sp>
        <p:nvSpPr>
          <p:cNvPr id="339" name="CuadroTexto 338"/>
          <p:cNvSpPr txBox="1"/>
          <p:nvPr/>
        </p:nvSpPr>
        <p:spPr>
          <a:xfrm>
            <a:off x="990720" y="6294798"/>
            <a:ext cx="3945600" cy="207720"/>
          </a:xfrm>
          <a:prstGeom prst="rect">
            <a:avLst/>
          </a:prstGeom>
          <a:noFill/>
          <a:ln w="0">
            <a:noFill/>
          </a:ln>
        </p:spPr>
        <p:txBody>
          <a:bodyPr wrap="none" lIns="0" tIns="0" rIns="0" bIns="0" anchor="t">
            <a:spAutoFit/>
          </a:bodyPr>
          <a:lstStyle/>
          <a:p>
            <a:r>
              <a:rPr lang="en-US" sz="1350" b="0" u="none" strike="noStrike" dirty="0" err="1">
                <a:solidFill>
                  <a:srgbClr val="333333"/>
                </a:solidFill>
                <a:effectLst/>
                <a:uFillTx/>
                <a:latin typeface="Montserrat"/>
                <a:ea typeface="Montserrat"/>
              </a:rPr>
              <a:t>Todas</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deben</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declararse</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como</a:t>
            </a:r>
            <a:r>
              <a:rPr lang="en-US" sz="1350" b="0" u="none" strike="noStrike" dirty="0">
                <a:solidFill>
                  <a:srgbClr val="57068C"/>
                </a:solidFill>
                <a:effectLst/>
                <a:uFillTx/>
                <a:latin typeface="Montserrat"/>
                <a:ea typeface="Montserrat"/>
              </a:rPr>
              <a:t> public static ﬁnal</a:t>
            </a:r>
            <a:endParaRPr lang="en-US" sz="1350" b="0" u="none" strike="noStrike" dirty="0">
              <a:solidFill>
                <a:srgbClr val="000000"/>
              </a:solidFill>
              <a:effectLst/>
              <a:uFillTx/>
              <a:latin typeface="Times New Roman"/>
            </a:endParaRPr>
          </a:p>
        </p:txBody>
      </p:sp>
      <p:sp>
        <p:nvSpPr>
          <p:cNvPr id="2" name="Forma libre: forma 1">
            <a:extLst>
              <a:ext uri="{FF2B5EF4-FFF2-40B4-BE49-F238E27FC236}">
                <a16:creationId xmlns:a16="http://schemas.microsoft.com/office/drawing/2014/main" id="{E5D2D7D3-B602-4C41-4345-73345D43A974}"/>
              </a:ext>
            </a:extLst>
          </p:cNvPr>
          <p:cNvSpPr/>
          <p:nvPr/>
        </p:nvSpPr>
        <p:spPr>
          <a:xfrm>
            <a:off x="761640" y="6370038"/>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9"/>
                  <a:pt x="8" y="109"/>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9"/>
                  <a:pt x="314" y="119"/>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Forma libre: forma 341"/>
          <p:cNvSpPr/>
          <p:nvPr/>
        </p:nvSpPr>
        <p:spPr>
          <a:xfrm>
            <a:off x="2418426" y="4400280"/>
            <a:ext cx="7355269" cy="57600"/>
          </a:xfrm>
          <a:custGeom>
            <a:avLst/>
            <a:gdLst/>
            <a:ahLst/>
            <a:cxnLst/>
            <a:rect l="0" t="0" r="r" b="b"/>
            <a:pathLst>
              <a:path w="7939" h="160">
                <a:moveTo>
                  <a:pt x="0" y="0"/>
                </a:moveTo>
                <a:lnTo>
                  <a:pt x="7939" y="0"/>
                </a:lnTo>
                <a:lnTo>
                  <a:pt x="7939" y="160"/>
                </a:lnTo>
                <a:lnTo>
                  <a:pt x="0" y="16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43" name="CuadroTexto 342"/>
          <p:cNvSpPr txBox="1"/>
          <p:nvPr/>
        </p:nvSpPr>
        <p:spPr>
          <a:xfrm>
            <a:off x="3672040" y="2241360"/>
            <a:ext cx="4836960" cy="837000"/>
          </a:xfrm>
          <a:prstGeom prst="rect">
            <a:avLst/>
          </a:prstGeom>
          <a:noFill/>
          <a:ln w="0">
            <a:noFill/>
          </a:ln>
        </p:spPr>
        <p:txBody>
          <a:bodyPr wrap="none" lIns="0" tIns="0" rIns="0" bIns="0" anchor="t">
            <a:spAutoFit/>
          </a:bodyPr>
          <a:lstStyle/>
          <a:p>
            <a:r>
              <a:rPr lang="en-US" sz="5400" b="0" u="none" strike="noStrike" dirty="0" err="1">
                <a:solidFill>
                  <a:srgbClr val="57068C"/>
                </a:solidFill>
                <a:effectLst/>
                <a:uFillTx/>
                <a:latin typeface="Montserrat"/>
                <a:ea typeface="Montserrat"/>
              </a:rPr>
              <a:t>Programación</a:t>
            </a:r>
            <a:endParaRPr lang="en-US" sz="5400" b="0" u="none" strike="noStrike" dirty="0">
              <a:solidFill>
                <a:srgbClr val="000000"/>
              </a:solidFill>
              <a:effectLst/>
              <a:uFillTx/>
              <a:latin typeface="Times New Roman"/>
            </a:endParaRPr>
          </a:p>
        </p:txBody>
      </p:sp>
      <p:sp>
        <p:nvSpPr>
          <p:cNvPr id="344" name="Forma libre: forma 343"/>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45" name="CuadroTexto 344"/>
          <p:cNvSpPr txBox="1"/>
          <p:nvPr/>
        </p:nvSpPr>
        <p:spPr>
          <a:xfrm>
            <a:off x="2744870" y="3098520"/>
            <a:ext cx="6732000" cy="837000"/>
          </a:xfrm>
          <a:prstGeom prst="rect">
            <a:avLst/>
          </a:prstGeom>
          <a:noFill/>
          <a:ln w="0">
            <a:noFill/>
          </a:ln>
        </p:spPr>
        <p:txBody>
          <a:bodyPr wrap="none" lIns="0" tIns="0" rIns="0" bIns="0" anchor="t">
            <a:spAutoFit/>
          </a:bodyPr>
          <a:lstStyle/>
          <a:p>
            <a:r>
              <a:rPr lang="en-US" sz="5400" b="0" u="none" strike="noStrike" dirty="0" err="1">
                <a:solidFill>
                  <a:srgbClr val="57068C"/>
                </a:solidFill>
                <a:effectLst/>
                <a:uFillTx/>
                <a:latin typeface="Montserrat"/>
                <a:ea typeface="Montserrat"/>
              </a:rPr>
              <a:t>Orientada</a:t>
            </a:r>
            <a:r>
              <a:rPr lang="en-US" sz="5400" b="0" u="none" strike="noStrike" dirty="0">
                <a:solidFill>
                  <a:srgbClr val="57068C"/>
                </a:solidFill>
                <a:effectLst/>
                <a:uFillTx/>
                <a:latin typeface="Montserrat"/>
                <a:ea typeface="Montserrat"/>
              </a:rPr>
              <a:t> a </a:t>
            </a:r>
            <a:r>
              <a:rPr lang="en-US" sz="5400" b="0" u="none" strike="noStrike" dirty="0" err="1">
                <a:solidFill>
                  <a:srgbClr val="57068C"/>
                </a:solidFill>
                <a:effectLst/>
                <a:uFillTx/>
                <a:latin typeface="Montserrat"/>
                <a:ea typeface="Montserrat"/>
              </a:rPr>
              <a:t>Objetos</a:t>
            </a:r>
            <a:endParaRPr lang="en-US" sz="5400" b="0" u="none" strike="noStrike" dirty="0">
              <a:solidFill>
                <a:srgbClr val="000000"/>
              </a:solidFill>
              <a:effectLst/>
              <a:uFillTx/>
              <a:latin typeface="Times New Roman"/>
            </a:endParaRPr>
          </a:p>
        </p:txBody>
      </p:sp>
      <p:sp>
        <p:nvSpPr>
          <p:cNvPr id="346" name="CuadroTexto 345"/>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347" name="CuadroTexto 346"/>
          <p:cNvSpPr txBox="1"/>
          <p:nvPr/>
        </p:nvSpPr>
        <p:spPr>
          <a:xfrm>
            <a:off x="11273400" y="6395400"/>
            <a:ext cx="1526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26</a:t>
            </a:r>
            <a:endParaRPr lang="en-US" sz="1050" b="0" u="none" strike="noStrike">
              <a:solidFill>
                <a:srgbClr val="000000"/>
              </a:solidFill>
              <a:effectLst/>
              <a:uFillTx/>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Forma libre: forma 349"/>
          <p:cNvSpPr/>
          <p:nvPr/>
        </p:nvSpPr>
        <p:spPr>
          <a:xfrm>
            <a:off x="0" y="761760"/>
            <a:ext cx="7658280" cy="810000"/>
          </a:xfrm>
          <a:custGeom>
            <a:avLst/>
            <a:gdLst/>
            <a:ahLst/>
            <a:cxnLst/>
            <a:rect l="0" t="0" r="r" b="b"/>
            <a:pathLst>
              <a:path w="21273" h="2250">
                <a:moveTo>
                  <a:pt x="0" y="0"/>
                </a:moveTo>
                <a:lnTo>
                  <a:pt x="21273" y="0"/>
                </a:lnTo>
                <a:lnTo>
                  <a:pt x="21273"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51" name="CuadroTexto 350"/>
          <p:cNvSpPr txBox="1"/>
          <p:nvPr/>
        </p:nvSpPr>
        <p:spPr>
          <a:xfrm>
            <a:off x="838080" y="954000"/>
            <a:ext cx="58701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Programación Orientada a Objetos</a:t>
            </a:r>
            <a:endParaRPr lang="en-US" sz="2700" b="0" u="none" strike="noStrike">
              <a:solidFill>
                <a:srgbClr val="000000"/>
              </a:solidFill>
              <a:effectLst/>
              <a:uFillTx/>
              <a:latin typeface="Times New Roman"/>
            </a:endParaRPr>
          </a:p>
        </p:txBody>
      </p:sp>
      <p:sp>
        <p:nvSpPr>
          <p:cNvPr id="352" name="CuadroTexto 351"/>
          <p:cNvSpPr txBox="1"/>
          <p:nvPr/>
        </p:nvSpPr>
        <p:spPr>
          <a:xfrm>
            <a:off x="4620960" y="1782720"/>
            <a:ext cx="2812680" cy="417960"/>
          </a:xfrm>
          <a:prstGeom prst="rect">
            <a:avLst/>
          </a:prstGeom>
          <a:noFill/>
          <a:ln w="0">
            <a:noFill/>
          </a:ln>
        </p:spPr>
        <p:txBody>
          <a:bodyPr wrap="none" lIns="0" tIns="0" rIns="0" bIns="0" anchor="t">
            <a:spAutoFit/>
          </a:bodyPr>
          <a:lstStyle/>
          <a:p>
            <a:r>
              <a:rPr lang="en-US" sz="2700" b="0" u="none" strike="noStrike">
                <a:solidFill>
                  <a:srgbClr val="57068C"/>
                </a:solidFill>
                <a:effectLst/>
                <a:uFillTx/>
                <a:latin typeface="Montserrat"/>
                <a:ea typeface="Montserrat"/>
              </a:rPr>
              <a:t>¿Qué es la POO?</a:t>
            </a:r>
            <a:endParaRPr lang="en-US" sz="2700" b="0" u="none" strike="noStrike">
              <a:solidFill>
                <a:srgbClr val="000000"/>
              </a:solidFill>
              <a:effectLst/>
              <a:uFillTx/>
              <a:latin typeface="Times New Roman"/>
            </a:endParaRPr>
          </a:p>
        </p:txBody>
      </p:sp>
      <p:sp>
        <p:nvSpPr>
          <p:cNvPr id="353" name="CuadroTexto 352"/>
          <p:cNvSpPr txBox="1"/>
          <p:nvPr/>
        </p:nvSpPr>
        <p:spPr>
          <a:xfrm>
            <a:off x="1828800" y="2683800"/>
            <a:ext cx="667260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La programación orientada a objetos es un </a:t>
            </a:r>
            <a:r>
              <a:rPr lang="en-US" sz="1800" b="0" u="none" strike="noStrike">
                <a:solidFill>
                  <a:srgbClr val="57068C"/>
                </a:solidFill>
                <a:effectLst/>
                <a:uFillTx/>
                <a:latin typeface="Montserrat"/>
                <a:ea typeface="Montserrat"/>
              </a:rPr>
              <a:t>paradigma de la</a:t>
            </a:r>
            <a:endParaRPr lang="en-US" sz="1800" b="0" u="none" strike="noStrike">
              <a:solidFill>
                <a:srgbClr val="000000"/>
              </a:solidFill>
              <a:effectLst/>
              <a:uFillTx/>
              <a:latin typeface="Times New Roman"/>
            </a:endParaRPr>
          </a:p>
        </p:txBody>
      </p:sp>
      <p:sp>
        <p:nvSpPr>
          <p:cNvPr id="354" name="CuadroTexto 353"/>
          <p:cNvSpPr txBox="1"/>
          <p:nvPr/>
        </p:nvSpPr>
        <p:spPr>
          <a:xfrm>
            <a:off x="1828800" y="3055320"/>
            <a:ext cx="813636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programación</a:t>
            </a:r>
            <a:r>
              <a:rPr lang="en-US" sz="1800" b="0" u="none" strike="noStrike">
                <a:solidFill>
                  <a:srgbClr val="333333"/>
                </a:solidFill>
                <a:effectLst/>
                <a:uFillTx/>
                <a:latin typeface="Montserrat"/>
                <a:ea typeface="Montserrat"/>
              </a:rPr>
              <a:t>, una propuesta tecnológica adoptada por una comunidad</a:t>
            </a:r>
            <a:endParaRPr lang="en-US" sz="1800" b="0" u="none" strike="noStrike">
              <a:solidFill>
                <a:srgbClr val="000000"/>
              </a:solidFill>
              <a:effectLst/>
              <a:uFillTx/>
              <a:latin typeface="Times New Roman"/>
            </a:endParaRPr>
          </a:p>
        </p:txBody>
      </p:sp>
      <p:sp>
        <p:nvSpPr>
          <p:cNvPr id="355" name="CuadroTexto 354"/>
          <p:cNvSpPr txBox="1"/>
          <p:nvPr/>
        </p:nvSpPr>
        <p:spPr>
          <a:xfrm>
            <a:off x="1828800" y="3426840"/>
            <a:ext cx="826452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de programadores y desarrolladores cuyo núcleo central es incuestionable</a:t>
            </a:r>
            <a:endParaRPr lang="en-US" sz="1800" b="0" u="none" strike="noStrike">
              <a:solidFill>
                <a:srgbClr val="000000"/>
              </a:solidFill>
              <a:effectLst/>
              <a:uFillTx/>
              <a:latin typeface="Times New Roman"/>
            </a:endParaRPr>
          </a:p>
        </p:txBody>
      </p:sp>
      <p:sp>
        <p:nvSpPr>
          <p:cNvPr id="356" name="CuadroTexto 355"/>
          <p:cNvSpPr txBox="1"/>
          <p:nvPr/>
        </p:nvSpPr>
        <p:spPr>
          <a:xfrm>
            <a:off x="1828800" y="3798360"/>
            <a:ext cx="756252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en cuanto que únicamente trata de resolver uno o varios problemas</a:t>
            </a:r>
            <a:endParaRPr lang="en-US" sz="1800" b="0" u="none" strike="noStrike">
              <a:solidFill>
                <a:srgbClr val="000000"/>
              </a:solidFill>
              <a:effectLst/>
              <a:uFillTx/>
              <a:latin typeface="Times New Roman"/>
            </a:endParaRPr>
          </a:p>
        </p:txBody>
      </p:sp>
      <p:sp>
        <p:nvSpPr>
          <p:cNvPr id="357" name="CuadroTexto 356"/>
          <p:cNvSpPr txBox="1"/>
          <p:nvPr/>
        </p:nvSpPr>
        <p:spPr>
          <a:xfrm>
            <a:off x="1828800" y="4169880"/>
            <a:ext cx="270684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claramente delimitados.</a:t>
            </a:r>
            <a:endParaRPr lang="en-US" sz="1800" b="0" u="none" strike="noStrike">
              <a:solidFill>
                <a:srgbClr val="000000"/>
              </a:solidFill>
              <a:effectLst/>
              <a:uFillTx/>
              <a:latin typeface="Times New Roman"/>
            </a:endParaRPr>
          </a:p>
        </p:txBody>
      </p:sp>
      <p:sp>
        <p:nvSpPr>
          <p:cNvPr id="358" name="CuadroTexto 357"/>
          <p:cNvSpPr txBox="1"/>
          <p:nvPr/>
        </p:nvSpPr>
        <p:spPr>
          <a:xfrm>
            <a:off x="1828800" y="4845960"/>
            <a:ext cx="739800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Es una forma por la cual los programadores emplean para </a:t>
            </a:r>
            <a:r>
              <a:rPr lang="en-US" sz="1800" b="0" u="none" strike="noStrike">
                <a:solidFill>
                  <a:srgbClr val="57068C"/>
                </a:solidFill>
                <a:effectLst/>
                <a:uFillTx/>
                <a:latin typeface="Montserrat"/>
                <a:ea typeface="Montserrat"/>
              </a:rPr>
              <a:t>resolver</a:t>
            </a:r>
            <a:endParaRPr lang="en-US" sz="1800" b="0" u="none" strike="noStrike">
              <a:solidFill>
                <a:srgbClr val="000000"/>
              </a:solidFill>
              <a:effectLst/>
              <a:uFillTx/>
              <a:latin typeface="Times New Roman"/>
            </a:endParaRPr>
          </a:p>
        </p:txBody>
      </p:sp>
      <p:sp>
        <p:nvSpPr>
          <p:cNvPr id="359" name="CuadroTexto 358"/>
          <p:cNvSpPr txBox="1"/>
          <p:nvPr/>
        </p:nvSpPr>
        <p:spPr>
          <a:xfrm>
            <a:off x="1828800" y="5217480"/>
            <a:ext cx="703044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problemas a partir de clases y objetos</a:t>
            </a:r>
            <a:r>
              <a:rPr lang="en-US" sz="1800" b="0" u="none" strike="noStrike">
                <a:solidFill>
                  <a:srgbClr val="333333"/>
                </a:solidFill>
                <a:effectLst/>
                <a:uFillTx/>
                <a:latin typeface="Montserrat"/>
                <a:ea typeface="Montserrat"/>
              </a:rPr>
              <a:t>, es una forma especial de</a:t>
            </a:r>
            <a:endParaRPr lang="en-US" sz="1800" b="0" u="none" strike="noStrike">
              <a:solidFill>
                <a:srgbClr val="000000"/>
              </a:solidFill>
              <a:effectLst/>
              <a:uFillTx/>
              <a:latin typeface="Times New Roman"/>
            </a:endParaRPr>
          </a:p>
        </p:txBody>
      </p:sp>
      <p:sp>
        <p:nvSpPr>
          <p:cNvPr id="360" name="Forma libre: forma 359"/>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61" name="CuadroTexto 360"/>
          <p:cNvSpPr txBox="1"/>
          <p:nvPr/>
        </p:nvSpPr>
        <p:spPr>
          <a:xfrm>
            <a:off x="1828800" y="5589000"/>
            <a:ext cx="762984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programar, más cercana a como se expresan las cosas en la vida real.</a:t>
            </a:r>
            <a:endParaRPr lang="en-US" sz="1800" b="0" u="none" strike="noStrike">
              <a:solidFill>
                <a:srgbClr val="000000"/>
              </a:solidFill>
              <a:effectLst/>
              <a:uFillTx/>
              <a:latin typeface="Times New Roman"/>
            </a:endParaRPr>
          </a:p>
        </p:txBody>
      </p:sp>
      <p:sp>
        <p:nvSpPr>
          <p:cNvPr id="362" name="CuadroTexto 361"/>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363" name="CuadroTexto 362"/>
          <p:cNvSpPr txBox="1"/>
          <p:nvPr/>
        </p:nvSpPr>
        <p:spPr>
          <a:xfrm>
            <a:off x="11275920" y="6395400"/>
            <a:ext cx="1497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27</a:t>
            </a:r>
            <a:endParaRPr lang="en-US" sz="1050" b="0" u="none" strike="noStrike">
              <a:solidFill>
                <a:srgbClr val="000000"/>
              </a:solidFill>
              <a:effectLst/>
              <a:uFillTx/>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Forma libre: forma 365"/>
          <p:cNvSpPr/>
          <p:nvPr/>
        </p:nvSpPr>
        <p:spPr>
          <a:xfrm>
            <a:off x="0" y="761760"/>
            <a:ext cx="2333880" cy="810000"/>
          </a:xfrm>
          <a:custGeom>
            <a:avLst/>
            <a:gdLst/>
            <a:ahLst/>
            <a:cxnLst/>
            <a:rect l="0" t="0" r="r" b="b"/>
            <a:pathLst>
              <a:path w="6483" h="2250">
                <a:moveTo>
                  <a:pt x="0" y="0"/>
                </a:moveTo>
                <a:lnTo>
                  <a:pt x="6483" y="0"/>
                </a:lnTo>
                <a:lnTo>
                  <a:pt x="6483"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67" name="Forma libre: forma 366"/>
          <p:cNvSpPr/>
          <p:nvPr/>
        </p:nvSpPr>
        <p:spPr>
          <a:xfrm>
            <a:off x="761760" y="2087127"/>
            <a:ext cx="114840" cy="114840"/>
          </a:xfrm>
          <a:custGeom>
            <a:avLst/>
            <a:gdLst/>
            <a:ahLst/>
            <a:cxnLst/>
            <a:rect l="0" t="0" r="r" b="b"/>
            <a:pathLst>
              <a:path w="319" h="319">
                <a:moveTo>
                  <a:pt x="319" y="159"/>
                </a:moveTo>
                <a:cubicBezTo>
                  <a:pt x="319" y="169"/>
                  <a:pt x="318" y="180"/>
                  <a:pt x="316" y="190"/>
                </a:cubicBezTo>
                <a:cubicBezTo>
                  <a:pt x="314" y="201"/>
                  <a:pt x="311" y="211"/>
                  <a:pt x="307" y="221"/>
                </a:cubicBezTo>
                <a:cubicBezTo>
                  <a:pt x="303" y="230"/>
                  <a:pt x="298" y="239"/>
                  <a:pt x="292" y="248"/>
                </a:cubicBezTo>
                <a:cubicBezTo>
                  <a:pt x="286" y="257"/>
                  <a:pt x="280" y="265"/>
                  <a:pt x="272" y="272"/>
                </a:cubicBezTo>
                <a:cubicBezTo>
                  <a:pt x="265" y="279"/>
                  <a:pt x="256" y="286"/>
                  <a:pt x="247" y="292"/>
                </a:cubicBezTo>
                <a:cubicBezTo>
                  <a:pt x="238" y="298"/>
                  <a:pt x="229" y="303"/>
                  <a:pt x="220" y="306"/>
                </a:cubicBezTo>
                <a:cubicBezTo>
                  <a:pt x="210" y="310"/>
                  <a:pt x="200" y="313"/>
                  <a:pt x="190" y="316"/>
                </a:cubicBezTo>
                <a:cubicBezTo>
                  <a:pt x="180" y="318"/>
                  <a:pt x="169" y="319"/>
                  <a:pt x="159" y="319"/>
                </a:cubicBezTo>
                <a:cubicBezTo>
                  <a:pt x="148" y="319"/>
                  <a:pt x="138" y="318"/>
                  <a:pt x="128" y="316"/>
                </a:cubicBezTo>
                <a:cubicBezTo>
                  <a:pt x="118" y="313"/>
                  <a:pt x="108" y="310"/>
                  <a:pt x="98" y="306"/>
                </a:cubicBezTo>
                <a:cubicBezTo>
                  <a:pt x="89" y="303"/>
                  <a:pt x="79" y="298"/>
                  <a:pt x="71" y="292"/>
                </a:cubicBezTo>
                <a:cubicBezTo>
                  <a:pt x="62" y="286"/>
                  <a:pt x="54" y="279"/>
                  <a:pt x="47" y="272"/>
                </a:cubicBezTo>
                <a:cubicBezTo>
                  <a:pt x="39" y="265"/>
                  <a:pt x="33" y="257"/>
                  <a:pt x="27" y="248"/>
                </a:cubicBezTo>
                <a:cubicBezTo>
                  <a:pt x="21" y="239"/>
                  <a:pt x="16" y="230"/>
                  <a:pt x="12" y="221"/>
                </a:cubicBezTo>
                <a:cubicBezTo>
                  <a:pt x="8" y="211"/>
                  <a:pt x="5" y="201"/>
                  <a:pt x="3" y="190"/>
                </a:cubicBezTo>
                <a:cubicBezTo>
                  <a:pt x="1" y="180"/>
                  <a:pt x="0" y="169"/>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68" name="CuadroTexto 367"/>
          <p:cNvSpPr txBox="1"/>
          <p:nvPr/>
        </p:nvSpPr>
        <p:spPr>
          <a:xfrm>
            <a:off x="838080" y="954000"/>
            <a:ext cx="10425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Clases</a:t>
            </a:r>
            <a:endParaRPr lang="en-US" sz="2700" b="0" u="none" strike="noStrike">
              <a:solidFill>
                <a:srgbClr val="000000"/>
              </a:solidFill>
              <a:effectLst/>
              <a:uFillTx/>
              <a:latin typeface="Times New Roman"/>
            </a:endParaRPr>
          </a:p>
        </p:txBody>
      </p:sp>
      <p:sp>
        <p:nvSpPr>
          <p:cNvPr id="369" name="CuadroTexto 368"/>
          <p:cNvSpPr txBox="1"/>
          <p:nvPr/>
        </p:nvSpPr>
        <p:spPr>
          <a:xfrm>
            <a:off x="1028520" y="2026647"/>
            <a:ext cx="45111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Las clases son </a:t>
            </a:r>
            <a:r>
              <a:rPr lang="en-US" sz="1500" b="0" u="none" strike="noStrike">
                <a:solidFill>
                  <a:srgbClr val="57068C"/>
                </a:solidFill>
                <a:effectLst/>
                <a:uFillTx/>
                <a:latin typeface="Montserrat"/>
                <a:ea typeface="Montserrat"/>
              </a:rPr>
              <a:t>declaraciones de objetos</a:t>
            </a:r>
            <a:r>
              <a:rPr lang="en-US" sz="1500" b="0" u="none" strike="noStrike">
                <a:solidFill>
                  <a:srgbClr val="333333"/>
                </a:solidFill>
                <a:effectLst/>
                <a:uFillTx/>
                <a:latin typeface="Montserrat"/>
                <a:ea typeface="Montserrat"/>
              </a:rPr>
              <a:t>, también</a:t>
            </a:r>
            <a:endParaRPr lang="en-US" sz="1500" b="0" u="none" strike="noStrike">
              <a:solidFill>
                <a:srgbClr val="000000"/>
              </a:solidFill>
              <a:effectLst/>
              <a:uFillTx/>
              <a:latin typeface="Times New Roman"/>
            </a:endParaRPr>
          </a:p>
        </p:txBody>
      </p:sp>
      <p:sp>
        <p:nvSpPr>
          <p:cNvPr id="370" name="CuadroTexto 369"/>
          <p:cNvSpPr txBox="1"/>
          <p:nvPr/>
        </p:nvSpPr>
        <p:spPr>
          <a:xfrm>
            <a:off x="1028520" y="2331567"/>
            <a:ext cx="45522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se podrían deﬁnir como abstracciones de objetos</a:t>
            </a:r>
            <a:endParaRPr lang="en-US" sz="1500" b="0" u="none" strike="noStrike">
              <a:solidFill>
                <a:srgbClr val="000000"/>
              </a:solidFill>
              <a:effectLst/>
              <a:uFillTx/>
              <a:latin typeface="Times New Roman"/>
            </a:endParaRPr>
          </a:p>
        </p:txBody>
      </p:sp>
      <p:sp>
        <p:nvSpPr>
          <p:cNvPr id="371" name="Forma libre: forma 370"/>
          <p:cNvSpPr/>
          <p:nvPr/>
        </p:nvSpPr>
        <p:spPr>
          <a:xfrm>
            <a:off x="761760" y="3239847"/>
            <a:ext cx="114840" cy="114480"/>
          </a:xfrm>
          <a:custGeom>
            <a:avLst/>
            <a:gdLst/>
            <a:ahLst/>
            <a:cxnLst/>
            <a:rect l="0" t="0" r="r" b="b"/>
            <a:pathLst>
              <a:path w="319" h="318">
                <a:moveTo>
                  <a:pt x="319" y="158"/>
                </a:moveTo>
                <a:cubicBezTo>
                  <a:pt x="319" y="170"/>
                  <a:pt x="318" y="180"/>
                  <a:pt x="316" y="190"/>
                </a:cubicBezTo>
                <a:cubicBezTo>
                  <a:pt x="314" y="200"/>
                  <a:pt x="311" y="210"/>
                  <a:pt x="307" y="220"/>
                </a:cubicBezTo>
                <a:cubicBezTo>
                  <a:pt x="303" y="230"/>
                  <a:pt x="298" y="239"/>
                  <a:pt x="292" y="247"/>
                </a:cubicBezTo>
                <a:cubicBezTo>
                  <a:pt x="286" y="256"/>
                  <a:pt x="280" y="264"/>
                  <a:pt x="272" y="272"/>
                </a:cubicBezTo>
                <a:cubicBezTo>
                  <a:pt x="265" y="279"/>
                  <a:pt x="256" y="285"/>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5"/>
                  <a:pt x="54" y="279"/>
                  <a:pt x="47" y="272"/>
                </a:cubicBezTo>
                <a:cubicBezTo>
                  <a:pt x="39" y="264"/>
                  <a:pt x="33" y="256"/>
                  <a:pt x="27" y="247"/>
                </a:cubicBezTo>
                <a:cubicBezTo>
                  <a:pt x="21" y="239"/>
                  <a:pt x="16" y="230"/>
                  <a:pt x="12" y="220"/>
                </a:cubicBezTo>
                <a:cubicBezTo>
                  <a:pt x="8" y="210"/>
                  <a:pt x="5" y="200"/>
                  <a:pt x="3" y="190"/>
                </a:cubicBezTo>
                <a:cubicBezTo>
                  <a:pt x="1" y="180"/>
                  <a:pt x="0" y="170"/>
                  <a:pt x="0" y="158"/>
                </a:cubicBezTo>
                <a:cubicBezTo>
                  <a:pt x="0" y="148"/>
                  <a:pt x="1" y="138"/>
                  <a:pt x="3" y="127"/>
                </a:cubicBezTo>
                <a:cubicBezTo>
                  <a:pt x="5" y="117"/>
                  <a:pt x="8" y="107"/>
                  <a:pt x="12" y="98"/>
                </a:cubicBezTo>
                <a:cubicBezTo>
                  <a:pt x="16" y="88"/>
                  <a:pt x="21" y="79"/>
                  <a:pt x="27" y="70"/>
                </a:cubicBezTo>
                <a:cubicBezTo>
                  <a:pt x="33" y="61"/>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1"/>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72" name="CuadroTexto 371"/>
          <p:cNvSpPr txBox="1"/>
          <p:nvPr/>
        </p:nvSpPr>
        <p:spPr>
          <a:xfrm>
            <a:off x="1028520" y="2645847"/>
            <a:ext cx="8942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o moldes.</a:t>
            </a:r>
            <a:endParaRPr lang="en-US" sz="1500" b="0" u="none" strike="noStrike">
              <a:solidFill>
                <a:srgbClr val="000000"/>
              </a:solidFill>
              <a:effectLst/>
              <a:uFillTx/>
              <a:latin typeface="Times New Roman"/>
            </a:endParaRPr>
          </a:p>
        </p:txBody>
      </p:sp>
      <p:sp>
        <p:nvSpPr>
          <p:cNvPr id="373" name="CuadroTexto 372"/>
          <p:cNvSpPr txBox="1"/>
          <p:nvPr/>
        </p:nvSpPr>
        <p:spPr>
          <a:xfrm>
            <a:off x="1028520" y="3179367"/>
            <a:ext cx="43776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Esto quiere decir que </a:t>
            </a:r>
            <a:r>
              <a:rPr lang="en-US" sz="1500" b="0" u="none" strike="noStrike">
                <a:solidFill>
                  <a:srgbClr val="57068C"/>
                </a:solidFill>
                <a:effectLst/>
                <a:uFillTx/>
                <a:latin typeface="Montserrat"/>
                <a:ea typeface="Montserrat"/>
              </a:rPr>
              <a:t>la deﬁnición de un objeto</a:t>
            </a:r>
            <a:endParaRPr lang="en-US" sz="1500" b="0" u="none" strike="noStrike">
              <a:solidFill>
                <a:srgbClr val="000000"/>
              </a:solidFill>
              <a:effectLst/>
              <a:uFillTx/>
              <a:latin typeface="Times New Roman"/>
            </a:endParaRPr>
          </a:p>
        </p:txBody>
      </p:sp>
      <p:sp>
        <p:nvSpPr>
          <p:cNvPr id="374" name="Forma libre: forma 373"/>
          <p:cNvSpPr/>
          <p:nvPr/>
        </p:nvSpPr>
        <p:spPr>
          <a:xfrm>
            <a:off x="761760" y="4087287"/>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0"/>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0"/>
                  <a:pt x="12" y="221"/>
                </a:cubicBezTo>
                <a:cubicBezTo>
                  <a:pt x="8" y="211"/>
                  <a:pt x="5" y="201"/>
                  <a:pt x="3" y="191"/>
                </a:cubicBezTo>
                <a:cubicBezTo>
                  <a:pt x="1" y="181"/>
                  <a:pt x="0" y="171"/>
                  <a:pt x="0" y="160"/>
                </a:cubicBezTo>
                <a:cubicBezTo>
                  <a:pt x="0" y="150"/>
                  <a:pt x="1" y="139"/>
                  <a:pt x="3" y="129"/>
                </a:cubicBezTo>
                <a:cubicBezTo>
                  <a:pt x="5" y="119"/>
                  <a:pt x="8" y="109"/>
                  <a:pt x="12" y="99"/>
                </a:cubicBezTo>
                <a:cubicBezTo>
                  <a:pt x="16" y="90"/>
                  <a:pt x="21" y="81"/>
                  <a:pt x="27" y="72"/>
                </a:cubicBezTo>
                <a:cubicBezTo>
                  <a:pt x="33" y="63"/>
                  <a:pt x="39" y="55"/>
                  <a:pt x="47" y="48"/>
                </a:cubicBezTo>
                <a:cubicBezTo>
                  <a:pt x="54" y="40"/>
                  <a:pt x="62" y="34"/>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4"/>
                  <a:pt x="265" y="40"/>
                  <a:pt x="272" y="48"/>
                </a:cubicBezTo>
                <a:cubicBezTo>
                  <a:pt x="280" y="55"/>
                  <a:pt x="286" y="63"/>
                  <a:pt x="292" y="72"/>
                </a:cubicBezTo>
                <a:cubicBezTo>
                  <a:pt x="298" y="81"/>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75" name="CuadroTexto 374"/>
          <p:cNvSpPr txBox="1"/>
          <p:nvPr/>
        </p:nvSpPr>
        <p:spPr>
          <a:xfrm>
            <a:off x="1028520" y="3493647"/>
            <a:ext cx="115452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es una clase</a:t>
            </a:r>
            <a:r>
              <a:rPr lang="en-US" sz="1500" b="0" u="none" strike="noStrike">
                <a:solidFill>
                  <a:srgbClr val="333333"/>
                </a:solidFill>
                <a:effectLst/>
                <a:uFillTx/>
                <a:latin typeface="Montserrat"/>
                <a:ea typeface="Montserrat"/>
              </a:rPr>
              <a:t>.</a:t>
            </a:r>
            <a:endParaRPr lang="en-US" sz="1500" b="0" u="none" strike="noStrike">
              <a:solidFill>
                <a:srgbClr val="000000"/>
              </a:solidFill>
              <a:effectLst/>
              <a:uFillTx/>
              <a:latin typeface="Times New Roman"/>
            </a:endParaRPr>
          </a:p>
        </p:txBody>
      </p:sp>
      <p:sp>
        <p:nvSpPr>
          <p:cNvPr id="376" name="CuadroTexto 375"/>
          <p:cNvSpPr txBox="1"/>
          <p:nvPr/>
        </p:nvSpPr>
        <p:spPr>
          <a:xfrm>
            <a:off x="1028520" y="4027167"/>
            <a:ext cx="44244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Cuando se programa un objeto y se deﬁnen sus</a:t>
            </a:r>
            <a:endParaRPr lang="en-US" sz="1500" b="0" u="none" strike="noStrike">
              <a:solidFill>
                <a:srgbClr val="000000"/>
              </a:solidFill>
              <a:effectLst/>
              <a:uFillTx/>
              <a:latin typeface="Times New Roman"/>
            </a:endParaRPr>
          </a:p>
        </p:txBody>
      </p:sp>
      <p:sp>
        <p:nvSpPr>
          <p:cNvPr id="377" name="CuadroTexto 376"/>
          <p:cNvSpPr txBox="1"/>
          <p:nvPr/>
        </p:nvSpPr>
        <p:spPr>
          <a:xfrm>
            <a:off x="1028520" y="4341447"/>
            <a:ext cx="43218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características y funcionalidades, </a:t>
            </a:r>
            <a:r>
              <a:rPr lang="en-US" sz="1500" b="0" u="none" strike="noStrike">
                <a:solidFill>
                  <a:srgbClr val="57068C"/>
                </a:solidFill>
                <a:effectLst/>
                <a:uFillTx/>
                <a:latin typeface="Montserrat"/>
                <a:ea typeface="Montserrat"/>
              </a:rPr>
              <a:t>en realidad lo</a:t>
            </a:r>
            <a:endParaRPr lang="en-US" sz="1500" b="0" u="none" strike="noStrike">
              <a:solidFill>
                <a:srgbClr val="000000"/>
              </a:solidFill>
              <a:effectLst/>
              <a:uFillTx/>
              <a:latin typeface="Times New Roman"/>
            </a:endParaRPr>
          </a:p>
        </p:txBody>
      </p:sp>
      <p:sp>
        <p:nvSpPr>
          <p:cNvPr id="379" name="CuadroTexto 378"/>
          <p:cNvSpPr txBox="1"/>
          <p:nvPr/>
        </p:nvSpPr>
        <p:spPr>
          <a:xfrm>
            <a:off x="1028520" y="4646007"/>
            <a:ext cx="337752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que se hace es programar una clase</a:t>
            </a:r>
            <a:r>
              <a:rPr lang="en-US" sz="1500" b="0" u="none" strike="noStrike">
                <a:solidFill>
                  <a:srgbClr val="333333"/>
                </a:solidFill>
                <a:effectLst/>
                <a:uFillTx/>
                <a:latin typeface="Montserrat"/>
                <a:ea typeface="Montserrat"/>
              </a:rPr>
              <a:t>.</a:t>
            </a:r>
            <a:endParaRPr lang="en-US" sz="1500" b="0" u="none" strike="noStrike">
              <a:solidFill>
                <a:srgbClr val="000000"/>
              </a:solidFill>
              <a:effectLst/>
              <a:uFillTx/>
              <a:latin typeface="Times New Roman"/>
            </a:endParaRPr>
          </a:p>
        </p:txBody>
      </p:sp>
      <p:sp>
        <p:nvSpPr>
          <p:cNvPr id="2" name="Rectángulo 1">
            <a:extLst>
              <a:ext uri="{FF2B5EF4-FFF2-40B4-BE49-F238E27FC236}">
                <a16:creationId xmlns:a16="http://schemas.microsoft.com/office/drawing/2014/main" id="{9F2DD78A-442D-DBB9-62CB-C319C372D3E8}"/>
              </a:ext>
            </a:extLst>
          </p:cNvPr>
          <p:cNvSpPr/>
          <p:nvPr/>
        </p:nvSpPr>
        <p:spPr>
          <a:xfrm>
            <a:off x="7848600" y="2438400"/>
            <a:ext cx="673100" cy="330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51DD5C7D-047D-6333-126E-8AAC6E7A7947}"/>
              </a:ext>
            </a:extLst>
          </p:cNvPr>
          <p:cNvPicPr>
            <a:picLocks noChangeAspect="1"/>
          </p:cNvPicPr>
          <p:nvPr/>
        </p:nvPicPr>
        <p:blipFill>
          <a:blip r:embed="rId3"/>
          <a:stretch>
            <a:fillRect/>
          </a:stretch>
        </p:blipFill>
        <p:spPr>
          <a:xfrm>
            <a:off x="5971657" y="1224796"/>
            <a:ext cx="5863712" cy="3909141"/>
          </a:xfrm>
          <a:prstGeom prst="rect">
            <a:avLst/>
          </a:prstGeom>
          <a:ln>
            <a:solidFill>
              <a:schemeClr val="tx1"/>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Forma libre: forma 381"/>
          <p:cNvSpPr/>
          <p:nvPr/>
        </p:nvSpPr>
        <p:spPr>
          <a:xfrm>
            <a:off x="0" y="761760"/>
            <a:ext cx="6429600" cy="810000"/>
          </a:xfrm>
          <a:custGeom>
            <a:avLst/>
            <a:gdLst/>
            <a:ahLst/>
            <a:cxnLst/>
            <a:rect l="0" t="0" r="r" b="b"/>
            <a:pathLst>
              <a:path w="17860" h="2250">
                <a:moveTo>
                  <a:pt x="0" y="0"/>
                </a:moveTo>
                <a:lnTo>
                  <a:pt x="17860" y="0"/>
                </a:lnTo>
                <a:lnTo>
                  <a:pt x="17860"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83" name="CuadroTexto 382"/>
          <p:cNvSpPr txBox="1"/>
          <p:nvPr/>
        </p:nvSpPr>
        <p:spPr>
          <a:xfrm>
            <a:off x="838080" y="954000"/>
            <a:ext cx="46494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Características de una Clase</a:t>
            </a:r>
            <a:endParaRPr lang="en-US" sz="2700" b="0" u="none" strike="noStrike">
              <a:solidFill>
                <a:srgbClr val="000000"/>
              </a:solidFill>
              <a:effectLst/>
              <a:uFillTx/>
              <a:latin typeface="Times New Roman"/>
            </a:endParaRPr>
          </a:p>
        </p:txBody>
      </p:sp>
      <p:sp>
        <p:nvSpPr>
          <p:cNvPr id="384" name="Forma libre: forma 383"/>
          <p:cNvSpPr/>
          <p:nvPr/>
        </p:nvSpPr>
        <p:spPr>
          <a:xfrm>
            <a:off x="761760" y="2485800"/>
            <a:ext cx="114840" cy="114840"/>
          </a:xfrm>
          <a:custGeom>
            <a:avLst/>
            <a:gdLst/>
            <a:ahLst/>
            <a:cxnLst/>
            <a:rect l="0" t="0" r="r" b="b"/>
            <a:pathLst>
              <a:path w="319" h="319">
                <a:moveTo>
                  <a:pt x="319" y="159"/>
                </a:moveTo>
                <a:cubicBezTo>
                  <a:pt x="319" y="169"/>
                  <a:pt x="318" y="180"/>
                  <a:pt x="316" y="190"/>
                </a:cubicBezTo>
                <a:cubicBezTo>
                  <a:pt x="314" y="200"/>
                  <a:pt x="311" y="210"/>
                  <a:pt x="307" y="220"/>
                </a:cubicBezTo>
                <a:cubicBezTo>
                  <a:pt x="303" y="230"/>
                  <a:pt x="298" y="239"/>
                  <a:pt x="292" y="248"/>
                </a:cubicBezTo>
                <a:cubicBezTo>
                  <a:pt x="286" y="257"/>
                  <a:pt x="280" y="265"/>
                  <a:pt x="272" y="272"/>
                </a:cubicBezTo>
                <a:cubicBezTo>
                  <a:pt x="265" y="279"/>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79"/>
                  <a:pt x="47" y="272"/>
                </a:cubicBezTo>
                <a:cubicBezTo>
                  <a:pt x="39" y="265"/>
                  <a:pt x="33" y="257"/>
                  <a:pt x="27" y="248"/>
                </a:cubicBezTo>
                <a:cubicBezTo>
                  <a:pt x="21" y="239"/>
                  <a:pt x="16" y="230"/>
                  <a:pt x="12" y="220"/>
                </a:cubicBezTo>
                <a:cubicBezTo>
                  <a:pt x="8" y="210"/>
                  <a:pt x="5" y="200"/>
                  <a:pt x="3" y="190"/>
                </a:cubicBezTo>
                <a:cubicBezTo>
                  <a:pt x="1" y="180"/>
                  <a:pt x="0" y="169"/>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85" name="CuadroTexto 384"/>
          <p:cNvSpPr txBox="1"/>
          <p:nvPr/>
        </p:nvSpPr>
        <p:spPr>
          <a:xfrm>
            <a:off x="762120" y="1883880"/>
            <a:ext cx="507456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Estructura fundamental de una clase en Java:</a:t>
            </a:r>
            <a:endParaRPr lang="en-US" sz="1800" b="0" u="none" strike="noStrike">
              <a:solidFill>
                <a:srgbClr val="000000"/>
              </a:solidFill>
              <a:effectLst/>
              <a:uFillTx/>
              <a:latin typeface="Times New Roman"/>
            </a:endParaRPr>
          </a:p>
        </p:txBody>
      </p:sp>
      <p:sp>
        <p:nvSpPr>
          <p:cNvPr id="386" name="Forma libre: forma 385"/>
          <p:cNvSpPr/>
          <p:nvPr/>
        </p:nvSpPr>
        <p:spPr>
          <a:xfrm>
            <a:off x="761760" y="2952720"/>
            <a:ext cx="114840" cy="114480"/>
          </a:xfrm>
          <a:custGeom>
            <a:avLst/>
            <a:gdLst/>
            <a:ahLst/>
            <a:cxnLst/>
            <a:rect l="0" t="0" r="r" b="b"/>
            <a:pathLst>
              <a:path w="319" h="318">
                <a:moveTo>
                  <a:pt x="319" y="158"/>
                </a:moveTo>
                <a:cubicBezTo>
                  <a:pt x="319" y="169"/>
                  <a:pt x="318" y="179"/>
                  <a:pt x="316" y="189"/>
                </a:cubicBezTo>
                <a:cubicBezTo>
                  <a:pt x="314" y="201"/>
                  <a:pt x="311" y="210"/>
                  <a:pt x="307" y="220"/>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20"/>
                </a:cubicBezTo>
                <a:cubicBezTo>
                  <a:pt x="8" y="210"/>
                  <a:pt x="5" y="201"/>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1"/>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1"/>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87" name="CuadroTexto 386"/>
          <p:cNvSpPr txBox="1"/>
          <p:nvPr/>
        </p:nvSpPr>
        <p:spPr>
          <a:xfrm>
            <a:off x="1028520" y="2434320"/>
            <a:ext cx="471852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Nombre:</a:t>
            </a:r>
            <a:r>
              <a:rPr lang="en-US" sz="1350" b="0" u="none" strike="noStrike">
                <a:solidFill>
                  <a:srgbClr val="333333"/>
                </a:solidFill>
                <a:effectLst/>
                <a:uFillTx/>
                <a:latin typeface="Montserrat"/>
                <a:ea typeface="Montserrat"/>
              </a:rPr>
              <a:t> Identiﬁca la clase de forma única en el proyecto</a:t>
            </a:r>
            <a:endParaRPr lang="en-US" sz="1350" b="0" u="none" strike="noStrike">
              <a:solidFill>
                <a:srgbClr val="000000"/>
              </a:solidFill>
              <a:effectLst/>
              <a:uFillTx/>
              <a:latin typeface="Times New Roman"/>
            </a:endParaRPr>
          </a:p>
        </p:txBody>
      </p:sp>
      <p:sp>
        <p:nvSpPr>
          <p:cNvPr id="388" name="CuadroTexto 387"/>
          <p:cNvSpPr txBox="1"/>
          <p:nvPr/>
        </p:nvSpPr>
        <p:spPr>
          <a:xfrm>
            <a:off x="1028520" y="2901240"/>
            <a:ext cx="966420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Atributos:</a:t>
            </a:r>
            <a:r>
              <a:rPr lang="en-US" sz="1350" b="0" u="none" strike="noStrike">
                <a:solidFill>
                  <a:srgbClr val="333333"/>
                </a:solidFill>
                <a:effectLst/>
                <a:uFillTx/>
                <a:latin typeface="Montserrat"/>
                <a:ea typeface="Montserrat"/>
              </a:rPr>
              <a:t> Referencia los campos y variables de la clase que permiten deﬁnir las características. Los atributos hacen el</a:t>
            </a:r>
            <a:endParaRPr lang="en-US" sz="1350" b="0" u="none" strike="noStrike">
              <a:solidFill>
                <a:srgbClr val="000000"/>
              </a:solidFill>
              <a:effectLst/>
              <a:uFillTx/>
              <a:latin typeface="Times New Roman"/>
            </a:endParaRPr>
          </a:p>
        </p:txBody>
      </p:sp>
      <p:sp>
        <p:nvSpPr>
          <p:cNvPr id="389" name="Forma libre: forma 388"/>
          <p:cNvSpPr/>
          <p:nvPr/>
        </p:nvSpPr>
        <p:spPr>
          <a:xfrm>
            <a:off x="761760" y="370512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7"/>
                  <a:pt x="98" y="13"/>
                </a:cubicBezTo>
                <a:cubicBezTo>
                  <a:pt x="108" y="8"/>
                  <a:pt x="118" y="5"/>
                  <a:pt x="128" y="3"/>
                </a:cubicBezTo>
                <a:cubicBezTo>
                  <a:pt x="138" y="1"/>
                  <a:pt x="148" y="0"/>
                  <a:pt x="159" y="0"/>
                </a:cubicBezTo>
                <a:cubicBezTo>
                  <a:pt x="169" y="0"/>
                  <a:pt x="180" y="1"/>
                  <a:pt x="190" y="3"/>
                </a:cubicBezTo>
                <a:cubicBezTo>
                  <a:pt x="200" y="5"/>
                  <a:pt x="210" y="8"/>
                  <a:pt x="220" y="13"/>
                </a:cubicBezTo>
                <a:cubicBezTo>
                  <a:pt x="229" y="17"/>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90" name="CuadroTexto 389"/>
          <p:cNvSpPr txBox="1"/>
          <p:nvPr/>
        </p:nvSpPr>
        <p:spPr>
          <a:xfrm>
            <a:off x="1028520" y="3186720"/>
            <a:ext cx="255168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papel de variables en las clases</a:t>
            </a:r>
            <a:endParaRPr lang="en-US" sz="1350" b="0" u="none" strike="noStrike">
              <a:solidFill>
                <a:srgbClr val="000000"/>
              </a:solidFill>
              <a:effectLst/>
              <a:uFillTx/>
              <a:latin typeface="Times New Roman"/>
            </a:endParaRPr>
          </a:p>
        </p:txBody>
      </p:sp>
      <p:sp>
        <p:nvSpPr>
          <p:cNvPr id="391" name="Forma libre: forma 390"/>
          <p:cNvSpPr/>
          <p:nvPr/>
        </p:nvSpPr>
        <p:spPr>
          <a:xfrm>
            <a:off x="761760" y="4171680"/>
            <a:ext cx="114840" cy="114840"/>
          </a:xfrm>
          <a:custGeom>
            <a:avLst/>
            <a:gdLst/>
            <a:ahLst/>
            <a:cxnLst/>
            <a:rect l="0" t="0" r="r" b="b"/>
            <a:pathLst>
              <a:path w="319" h="319">
                <a:moveTo>
                  <a:pt x="319" y="159"/>
                </a:moveTo>
                <a:cubicBezTo>
                  <a:pt x="319" y="169"/>
                  <a:pt x="318" y="180"/>
                  <a:pt x="316" y="190"/>
                </a:cubicBezTo>
                <a:cubicBezTo>
                  <a:pt x="314" y="200"/>
                  <a:pt x="311" y="210"/>
                  <a:pt x="307" y="220"/>
                </a:cubicBezTo>
                <a:cubicBezTo>
                  <a:pt x="303" y="229"/>
                  <a:pt x="298" y="239"/>
                  <a:pt x="292" y="247"/>
                </a:cubicBezTo>
                <a:cubicBezTo>
                  <a:pt x="286" y="256"/>
                  <a:pt x="280" y="264"/>
                  <a:pt x="272" y="271"/>
                </a:cubicBezTo>
                <a:cubicBezTo>
                  <a:pt x="265" y="279"/>
                  <a:pt x="256" y="285"/>
                  <a:pt x="247" y="291"/>
                </a:cubicBezTo>
                <a:cubicBezTo>
                  <a:pt x="238" y="297"/>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7"/>
                  <a:pt x="71" y="291"/>
                </a:cubicBezTo>
                <a:cubicBezTo>
                  <a:pt x="62" y="285"/>
                  <a:pt x="54" y="279"/>
                  <a:pt x="47" y="271"/>
                </a:cubicBezTo>
                <a:cubicBezTo>
                  <a:pt x="39" y="264"/>
                  <a:pt x="33" y="256"/>
                  <a:pt x="27" y="247"/>
                </a:cubicBezTo>
                <a:cubicBezTo>
                  <a:pt x="21" y="239"/>
                  <a:pt x="16" y="229"/>
                  <a:pt x="12" y="220"/>
                </a:cubicBezTo>
                <a:cubicBezTo>
                  <a:pt x="8" y="210"/>
                  <a:pt x="5" y="200"/>
                  <a:pt x="3" y="190"/>
                </a:cubicBezTo>
                <a:cubicBezTo>
                  <a:pt x="1" y="180"/>
                  <a:pt x="0" y="169"/>
                  <a:pt x="0" y="159"/>
                </a:cubicBezTo>
                <a:cubicBezTo>
                  <a:pt x="0" y="149"/>
                  <a:pt x="1" y="138"/>
                  <a:pt x="3" y="128"/>
                </a:cubicBezTo>
                <a:cubicBezTo>
                  <a:pt x="5" y="118"/>
                  <a:pt x="8" y="108"/>
                  <a:pt x="12" y="98"/>
                </a:cubicBezTo>
                <a:cubicBezTo>
                  <a:pt x="16" y="89"/>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9"/>
                  <a:pt x="307" y="98"/>
                </a:cubicBezTo>
                <a:cubicBezTo>
                  <a:pt x="311" y="108"/>
                  <a:pt x="314" y="118"/>
                  <a:pt x="316" y="128"/>
                </a:cubicBezTo>
                <a:cubicBezTo>
                  <a:pt x="318" y="138"/>
                  <a:pt x="319" y="149"/>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92" name="CuadroTexto 391"/>
          <p:cNvSpPr txBox="1"/>
          <p:nvPr/>
        </p:nvSpPr>
        <p:spPr>
          <a:xfrm>
            <a:off x="1028520" y="3653640"/>
            <a:ext cx="652860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Métodos:</a:t>
            </a:r>
            <a:r>
              <a:rPr lang="en-US" sz="1350" b="0" u="none" strike="noStrike">
                <a:solidFill>
                  <a:srgbClr val="333333"/>
                </a:solidFill>
                <a:effectLst/>
                <a:uFillTx/>
                <a:latin typeface="Montserrat"/>
                <a:ea typeface="Montserrat"/>
              </a:rPr>
              <a:t> Deﬁnen el comportamiento y las acciones que puede realizar la clase</a:t>
            </a:r>
            <a:endParaRPr lang="en-US" sz="1350" b="0" u="none" strike="noStrike">
              <a:solidFill>
                <a:srgbClr val="000000"/>
              </a:solidFill>
              <a:effectLst/>
              <a:uFillTx/>
              <a:latin typeface="Times New Roman"/>
            </a:endParaRPr>
          </a:p>
        </p:txBody>
      </p:sp>
      <p:sp>
        <p:nvSpPr>
          <p:cNvPr id="393" name="CuadroTexto 392"/>
          <p:cNvSpPr txBox="1"/>
          <p:nvPr/>
        </p:nvSpPr>
        <p:spPr>
          <a:xfrm>
            <a:off x="1028520" y="4120200"/>
            <a:ext cx="9857520" cy="207720"/>
          </a:xfrm>
          <a:prstGeom prst="rect">
            <a:avLst/>
          </a:prstGeom>
          <a:noFill/>
          <a:ln w="0">
            <a:noFill/>
          </a:ln>
        </p:spPr>
        <p:txBody>
          <a:bodyPr wrap="none" lIns="0" tIns="0" rIns="0" bIns="0" anchor="t">
            <a:spAutoFit/>
          </a:bodyPr>
          <a:lstStyle/>
          <a:p>
            <a:r>
              <a:rPr lang="en-US" sz="1350" b="0" u="none" strike="noStrike">
                <a:solidFill>
                  <a:srgbClr val="9CA3AF"/>
                </a:solidFill>
                <a:effectLst/>
                <a:uFillTx/>
                <a:latin typeface="Montserrat"/>
                <a:ea typeface="Montserrat"/>
              </a:rPr>
              <a:t>Recomendación:</a:t>
            </a:r>
            <a:r>
              <a:rPr lang="en-US" sz="1350" b="0" u="none" strike="noStrike">
                <a:solidFill>
                  <a:srgbClr val="333333"/>
                </a:solidFill>
                <a:effectLst/>
                <a:uFillTx/>
                <a:latin typeface="Montserrat"/>
                <a:ea typeface="Montserrat"/>
              </a:rPr>
              <a:t> Si se inicializa un atributo, se recomienda el uso de la palabra reservada ﬁnal para determinarse como</a:t>
            </a:r>
            <a:endParaRPr lang="en-US" sz="1350" b="0" u="none" strike="noStrike">
              <a:solidFill>
                <a:srgbClr val="000000"/>
              </a:solidFill>
              <a:effectLst/>
              <a:uFillTx/>
              <a:latin typeface="Times New Roman"/>
            </a:endParaRPr>
          </a:p>
        </p:txBody>
      </p:sp>
      <p:sp>
        <p:nvSpPr>
          <p:cNvPr id="394" name="Forma libre: forma 393"/>
          <p:cNvSpPr/>
          <p:nvPr/>
        </p:nvSpPr>
        <p:spPr>
          <a:xfrm>
            <a:off x="771480" y="4971960"/>
            <a:ext cx="5162760" cy="1886040"/>
          </a:xfrm>
          <a:custGeom>
            <a:avLst/>
            <a:gdLst/>
            <a:ahLst/>
            <a:cxnLst/>
            <a:rect l="0" t="0" r="r" b="b"/>
            <a:pathLst>
              <a:path w="14341" h="5239" fill="none">
                <a:moveTo>
                  <a:pt x="0" y="5239"/>
                </a:moveTo>
                <a:lnTo>
                  <a:pt x="0" y="0"/>
                </a:lnTo>
                <a:lnTo>
                  <a:pt x="14341" y="0"/>
                </a:lnTo>
                <a:lnTo>
                  <a:pt x="14341" y="5239"/>
                </a:lnTo>
              </a:path>
            </a:pathLst>
          </a:custGeom>
          <a:ln w="18720">
            <a:solidFill>
              <a:srgbClr val="57068C"/>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395" name="Imagen 394"/>
          <p:cNvPicPr/>
          <p:nvPr/>
        </p:nvPicPr>
        <p:blipFill>
          <a:blip r:embed="rId2"/>
          <a:stretch/>
        </p:blipFill>
        <p:spPr>
          <a:xfrm>
            <a:off x="1190520" y="4981680"/>
            <a:ext cx="4323960" cy="1904760"/>
          </a:xfrm>
          <a:prstGeom prst="rect">
            <a:avLst/>
          </a:prstGeom>
          <a:noFill/>
          <a:ln w="0">
            <a:noFill/>
          </a:ln>
        </p:spPr>
      </p:pic>
      <p:sp>
        <p:nvSpPr>
          <p:cNvPr id="396" name="Forma libre: forma 395"/>
          <p:cNvSpPr/>
          <p:nvPr/>
        </p:nvSpPr>
        <p:spPr>
          <a:xfrm>
            <a:off x="6257880" y="4971960"/>
            <a:ext cx="5162760" cy="1248120"/>
          </a:xfrm>
          <a:custGeom>
            <a:avLst/>
            <a:gdLst/>
            <a:ahLst/>
            <a:cxnLst/>
            <a:rect l="0" t="0" r="r" b="b"/>
            <a:pathLst>
              <a:path w="14341" h="3467" fill="none">
                <a:moveTo>
                  <a:pt x="0" y="0"/>
                </a:moveTo>
                <a:lnTo>
                  <a:pt x="14341" y="0"/>
                </a:lnTo>
                <a:lnTo>
                  <a:pt x="14341" y="3467"/>
                </a:lnTo>
                <a:lnTo>
                  <a:pt x="0" y="3467"/>
                </a:lnTo>
                <a:lnTo>
                  <a:pt x="0" y="0"/>
                </a:lnTo>
              </a:path>
            </a:pathLst>
          </a:custGeom>
          <a:ln w="18720">
            <a:solidFill>
              <a:srgbClr val="57068C"/>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397" name="Imagen 396"/>
          <p:cNvPicPr/>
          <p:nvPr/>
        </p:nvPicPr>
        <p:blipFill>
          <a:blip r:embed="rId3"/>
          <a:stretch/>
        </p:blipFill>
        <p:spPr>
          <a:xfrm>
            <a:off x="6267600" y="4981680"/>
            <a:ext cx="5143320" cy="1228320"/>
          </a:xfrm>
          <a:prstGeom prst="rect">
            <a:avLst/>
          </a:prstGeom>
          <a:noFill/>
          <a:ln w="0">
            <a:noFill/>
          </a:ln>
        </p:spPr>
      </p:pic>
      <p:sp>
        <p:nvSpPr>
          <p:cNvPr id="398" name="CuadroTexto 397"/>
          <p:cNvSpPr txBox="1"/>
          <p:nvPr/>
        </p:nvSpPr>
        <p:spPr>
          <a:xfrm>
            <a:off x="1028520" y="4396680"/>
            <a:ext cx="83556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constante</a:t>
            </a:r>
            <a:endParaRPr lang="en-US" sz="1350" b="0" u="none" strike="noStrike">
              <a:solidFill>
                <a:srgbClr val="000000"/>
              </a:solidFill>
              <a:effectLst/>
              <a:uFillTx/>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rma libre: forma 30"/>
          <p:cNvSpPr/>
          <p:nvPr/>
        </p:nvSpPr>
        <p:spPr>
          <a:xfrm>
            <a:off x="0" y="761760"/>
            <a:ext cx="4848480" cy="810000"/>
          </a:xfrm>
          <a:custGeom>
            <a:avLst/>
            <a:gdLst/>
            <a:ahLst/>
            <a:cxnLst/>
            <a:rect l="0" t="0" r="r" b="b"/>
            <a:pathLst>
              <a:path w="13468" h="2250">
                <a:moveTo>
                  <a:pt x="0" y="0"/>
                </a:moveTo>
                <a:lnTo>
                  <a:pt x="13468" y="0"/>
                </a:lnTo>
                <a:lnTo>
                  <a:pt x="13468"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2" name="CuadroTexto 31"/>
          <p:cNvSpPr txBox="1"/>
          <p:nvPr/>
        </p:nvSpPr>
        <p:spPr>
          <a:xfrm>
            <a:off x="838080" y="954000"/>
            <a:ext cx="32580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Vectores y matrices</a:t>
            </a:r>
            <a:endParaRPr lang="en-US" sz="2700" b="0" u="none" strike="noStrike">
              <a:solidFill>
                <a:srgbClr val="000000"/>
              </a:solidFill>
              <a:effectLst/>
              <a:uFillTx/>
              <a:latin typeface="Times New Roman"/>
            </a:endParaRPr>
          </a:p>
        </p:txBody>
      </p:sp>
      <p:sp>
        <p:nvSpPr>
          <p:cNvPr id="33" name="CuadroTexto 32"/>
          <p:cNvSpPr txBox="1"/>
          <p:nvPr/>
        </p:nvSpPr>
        <p:spPr>
          <a:xfrm>
            <a:off x="762120" y="1866600"/>
            <a:ext cx="1173240" cy="349200"/>
          </a:xfrm>
          <a:prstGeom prst="rect">
            <a:avLst/>
          </a:prstGeom>
          <a:noFill/>
          <a:ln w="0">
            <a:noFill/>
          </a:ln>
        </p:spPr>
        <p:txBody>
          <a:bodyPr wrap="none" lIns="0" tIns="0" rIns="0" bIns="0" anchor="t">
            <a:spAutoFit/>
          </a:bodyPr>
          <a:lstStyle/>
          <a:p>
            <a:r>
              <a:rPr lang="en-US" sz="2250" b="0" u="none" strike="noStrike">
                <a:solidFill>
                  <a:srgbClr val="57068C"/>
                </a:solidFill>
                <a:effectLst/>
                <a:uFillTx/>
                <a:latin typeface="Montserrat"/>
                <a:ea typeface="Montserrat"/>
              </a:rPr>
              <a:t>Ejercicio</a:t>
            </a:r>
            <a:endParaRPr lang="en-US" sz="2250" b="0" u="none" strike="noStrike">
              <a:solidFill>
                <a:srgbClr val="000000"/>
              </a:solidFill>
              <a:effectLst/>
              <a:uFillTx/>
              <a:latin typeface="Times New Roman"/>
            </a:endParaRPr>
          </a:p>
        </p:txBody>
      </p:sp>
      <p:sp>
        <p:nvSpPr>
          <p:cNvPr id="34" name="CuadroTexto 33"/>
          <p:cNvSpPr txBox="1"/>
          <p:nvPr/>
        </p:nvSpPr>
        <p:spPr>
          <a:xfrm>
            <a:off x="762120" y="2482560"/>
            <a:ext cx="10296000" cy="231840"/>
          </a:xfrm>
          <a:prstGeom prst="rect">
            <a:avLst/>
          </a:prstGeom>
          <a:noFill/>
          <a:ln w="0">
            <a:noFill/>
          </a:ln>
        </p:spPr>
        <p:txBody>
          <a:bodyPr wrap="none" lIns="0" tIns="0" rIns="0" bIns="0" anchor="t">
            <a:spAutoFit/>
          </a:bodyPr>
          <a:lstStyle/>
          <a:p>
            <a:r>
              <a:rPr lang="en-US" sz="1500" b="0" u="none" strike="noStrike" dirty="0" err="1">
                <a:solidFill>
                  <a:srgbClr val="333333"/>
                </a:solidFill>
                <a:effectLst/>
                <a:uFillTx/>
                <a:latin typeface="Montserrat"/>
                <a:ea typeface="Montserrat"/>
              </a:rPr>
              <a:t>Desarrollar</a:t>
            </a:r>
            <a:r>
              <a:rPr lang="en-US" sz="1500" b="0" u="none" strike="noStrike" dirty="0">
                <a:solidFill>
                  <a:srgbClr val="333333"/>
                </a:solidFill>
                <a:effectLst/>
                <a:uFillTx/>
                <a:latin typeface="Montserrat"/>
                <a:ea typeface="Montserrat"/>
              </a:rPr>
              <a:t> un </a:t>
            </a:r>
            <a:r>
              <a:rPr lang="en-US" sz="1500" b="0" u="none" strike="noStrike" dirty="0" err="1">
                <a:solidFill>
                  <a:srgbClr val="333333"/>
                </a:solidFill>
                <a:effectLst/>
                <a:uFillTx/>
                <a:latin typeface="Montserrat"/>
                <a:ea typeface="Montserrat"/>
              </a:rPr>
              <a:t>programa</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que</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mediante</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el</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uso</a:t>
            </a:r>
            <a:r>
              <a:rPr lang="en-US" sz="1500" b="0" u="none" strike="noStrike" dirty="0">
                <a:solidFill>
                  <a:srgbClr val="333333"/>
                </a:solidFill>
                <a:effectLst/>
                <a:uFillTx/>
                <a:latin typeface="Montserrat"/>
                <a:ea typeface="Montserrat"/>
              </a:rPr>
              <a:t> de dos </a:t>
            </a:r>
            <a:r>
              <a:rPr lang="en-US" sz="1500" b="0" u="none" strike="noStrike" dirty="0" err="1">
                <a:solidFill>
                  <a:srgbClr val="333333"/>
                </a:solidFill>
                <a:effectLst/>
                <a:uFillTx/>
                <a:latin typeface="Montserrat"/>
                <a:ea typeface="Montserrat"/>
              </a:rPr>
              <a:t>vectores</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permita</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almacenar</a:t>
            </a:r>
            <a:r>
              <a:rPr lang="en-US" sz="1500" b="0" u="none" strike="noStrike" dirty="0">
                <a:solidFill>
                  <a:srgbClr val="333333"/>
                </a:solidFill>
                <a:effectLst/>
                <a:uFillTx/>
                <a:latin typeface="Montserrat"/>
                <a:ea typeface="Montserrat"/>
              </a:rPr>
              <a:t> las 5 </a:t>
            </a:r>
            <a:r>
              <a:rPr lang="en-US" sz="1500" b="0" u="none" strike="noStrike" dirty="0" err="1">
                <a:solidFill>
                  <a:srgbClr val="333333"/>
                </a:solidFill>
                <a:effectLst/>
                <a:uFillTx/>
                <a:latin typeface="Montserrat"/>
                <a:ea typeface="Montserrat"/>
              </a:rPr>
              <a:t>notas</a:t>
            </a:r>
            <a:r>
              <a:rPr lang="en-US" sz="1500" b="0" u="none" strike="noStrike" dirty="0">
                <a:solidFill>
                  <a:srgbClr val="333333"/>
                </a:solidFill>
                <a:effectLst/>
                <a:uFillTx/>
                <a:latin typeface="Montserrat"/>
                <a:ea typeface="Montserrat"/>
              </a:rPr>
              <a:t> de un </a:t>
            </a:r>
            <a:r>
              <a:rPr lang="en-US" sz="1500" b="0" u="none" strike="noStrike" dirty="0" err="1">
                <a:solidFill>
                  <a:srgbClr val="333333"/>
                </a:solidFill>
                <a:effectLst/>
                <a:uFillTx/>
                <a:latin typeface="Montserrat"/>
                <a:ea typeface="Montserrat"/>
              </a:rPr>
              <a:t>estudiante</a:t>
            </a:r>
            <a:endParaRPr lang="en-US" sz="1500" b="0" u="none" strike="noStrike" dirty="0">
              <a:solidFill>
                <a:srgbClr val="000000"/>
              </a:solidFill>
              <a:effectLst/>
              <a:uFillTx/>
              <a:latin typeface="Times New Roman"/>
            </a:endParaRPr>
          </a:p>
        </p:txBody>
      </p:sp>
      <p:sp>
        <p:nvSpPr>
          <p:cNvPr id="35" name="CuadroTexto 34"/>
          <p:cNvSpPr txBox="1"/>
          <p:nvPr/>
        </p:nvSpPr>
        <p:spPr>
          <a:xfrm>
            <a:off x="762120" y="2796840"/>
            <a:ext cx="100134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para calcular su promedio ﬁnal, los valores para calcular el promedio se encuentran en un vector a parte que</a:t>
            </a:r>
            <a:endParaRPr lang="en-US" sz="1500" b="0" u="none" strike="noStrike">
              <a:solidFill>
                <a:srgbClr val="000000"/>
              </a:solidFill>
              <a:effectLst/>
              <a:uFillTx/>
              <a:latin typeface="Times New Roman"/>
            </a:endParaRPr>
          </a:p>
        </p:txBody>
      </p:sp>
      <p:pic>
        <p:nvPicPr>
          <p:cNvPr id="36" name="Imagen 35"/>
          <p:cNvPicPr/>
          <p:nvPr/>
        </p:nvPicPr>
        <p:blipFill>
          <a:blip r:embed="rId3"/>
          <a:stretch/>
        </p:blipFill>
        <p:spPr>
          <a:xfrm>
            <a:off x="2603500" y="3829321"/>
            <a:ext cx="7245020" cy="1289294"/>
          </a:xfrm>
          <a:prstGeom prst="rect">
            <a:avLst/>
          </a:prstGeom>
          <a:noFill/>
          <a:ln w="0">
            <a:noFill/>
          </a:ln>
        </p:spPr>
      </p:pic>
      <p:sp>
        <p:nvSpPr>
          <p:cNvPr id="37" name="CuadroTexto 36"/>
          <p:cNvSpPr txBox="1"/>
          <p:nvPr/>
        </p:nvSpPr>
        <p:spPr>
          <a:xfrm>
            <a:off x="762120" y="3101760"/>
            <a:ext cx="44139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contiene los porcentajes asignados a cada nota.</a:t>
            </a:r>
            <a:endParaRPr lang="en-US" sz="1500" b="0" u="none" strike="noStrike">
              <a:solidFill>
                <a:srgbClr val="000000"/>
              </a:solidFill>
              <a:effectLst/>
              <a:uFillTx/>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Forma libre: forma 400"/>
          <p:cNvSpPr/>
          <p:nvPr/>
        </p:nvSpPr>
        <p:spPr>
          <a:xfrm>
            <a:off x="0" y="761760"/>
            <a:ext cx="4276800" cy="810000"/>
          </a:xfrm>
          <a:custGeom>
            <a:avLst/>
            <a:gdLst/>
            <a:ahLst/>
            <a:cxnLst/>
            <a:rect l="0" t="0" r="r" b="b"/>
            <a:pathLst>
              <a:path w="11880" h="2250">
                <a:moveTo>
                  <a:pt x="0" y="0"/>
                </a:moveTo>
                <a:lnTo>
                  <a:pt x="11880" y="0"/>
                </a:lnTo>
                <a:lnTo>
                  <a:pt x="11880"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02" name="Forma libre: forma 401"/>
          <p:cNvSpPr/>
          <p:nvPr/>
        </p:nvSpPr>
        <p:spPr>
          <a:xfrm>
            <a:off x="1847520" y="4219560"/>
            <a:ext cx="8496720" cy="1571760"/>
          </a:xfrm>
          <a:custGeom>
            <a:avLst/>
            <a:gdLst/>
            <a:ahLst/>
            <a:cxnLst/>
            <a:rect l="0" t="0" r="r" b="b"/>
            <a:pathLst>
              <a:path w="23602" h="4366" fill="none">
                <a:moveTo>
                  <a:pt x="0" y="0"/>
                </a:moveTo>
                <a:lnTo>
                  <a:pt x="23602" y="0"/>
                </a:lnTo>
                <a:lnTo>
                  <a:pt x="23602" y="4366"/>
                </a:lnTo>
                <a:lnTo>
                  <a:pt x="0" y="4366"/>
                </a:lnTo>
                <a:lnTo>
                  <a:pt x="0" y="0"/>
                </a:lnTo>
              </a:path>
            </a:pathLst>
          </a:custGeom>
          <a:ln w="37800">
            <a:solidFill>
              <a:srgbClr val="57068C"/>
            </a:solidFill>
            <a:miter/>
          </a:ln>
        </p:spPr>
        <p:txBody>
          <a:bodyPr lIns="18720" tIns="18720" rIns="18720" bIns="18720" anchor="t">
            <a:noAutofit/>
          </a:bodyPr>
          <a:lstStyle/>
          <a:p>
            <a:endParaRPr lang="en-US" sz="2400" b="0" u="none" strike="noStrike">
              <a:solidFill>
                <a:srgbClr val="000000"/>
              </a:solidFill>
              <a:effectLst/>
              <a:uFillTx/>
              <a:latin typeface="Times New Roman"/>
            </a:endParaRPr>
          </a:p>
        </p:txBody>
      </p:sp>
      <p:sp>
        <p:nvSpPr>
          <p:cNvPr id="403" name="CuadroTexto 402"/>
          <p:cNvSpPr txBox="1"/>
          <p:nvPr/>
        </p:nvSpPr>
        <p:spPr>
          <a:xfrm>
            <a:off x="838080" y="954000"/>
            <a:ext cx="27352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Getters y Setters</a:t>
            </a:r>
            <a:endParaRPr lang="en-US" sz="2700" b="0" u="none" strike="noStrike">
              <a:solidFill>
                <a:srgbClr val="000000"/>
              </a:solidFill>
              <a:effectLst/>
              <a:uFillTx/>
              <a:latin typeface="Times New Roman"/>
            </a:endParaRPr>
          </a:p>
        </p:txBody>
      </p:sp>
      <p:sp>
        <p:nvSpPr>
          <p:cNvPr id="404" name="CuadroTexto 403"/>
          <p:cNvSpPr txBox="1"/>
          <p:nvPr/>
        </p:nvSpPr>
        <p:spPr>
          <a:xfrm>
            <a:off x="4642560" y="1895040"/>
            <a:ext cx="2717280" cy="349200"/>
          </a:xfrm>
          <a:prstGeom prst="rect">
            <a:avLst/>
          </a:prstGeom>
          <a:noFill/>
          <a:ln w="0">
            <a:noFill/>
          </a:ln>
        </p:spPr>
        <p:txBody>
          <a:bodyPr wrap="none" lIns="0" tIns="0" rIns="0" bIns="0" anchor="t">
            <a:spAutoFit/>
          </a:bodyPr>
          <a:lstStyle/>
          <a:p>
            <a:r>
              <a:rPr lang="en-US" sz="2250" b="0" u="none" strike="noStrike">
                <a:solidFill>
                  <a:srgbClr val="57068C"/>
                </a:solidFill>
                <a:effectLst/>
                <a:uFillTx/>
                <a:latin typeface="Montserrat"/>
                <a:ea typeface="Montserrat"/>
              </a:rPr>
              <a:t>Métodos de Acceso</a:t>
            </a:r>
            <a:endParaRPr lang="en-US" sz="2250" b="0" u="none" strike="noStrike">
              <a:solidFill>
                <a:srgbClr val="000000"/>
              </a:solidFill>
              <a:effectLst/>
              <a:uFillTx/>
              <a:latin typeface="Times New Roman"/>
            </a:endParaRPr>
          </a:p>
        </p:txBody>
      </p:sp>
      <p:sp>
        <p:nvSpPr>
          <p:cNvPr id="405" name="CuadroTexto 404"/>
          <p:cNvSpPr txBox="1"/>
          <p:nvPr/>
        </p:nvSpPr>
        <p:spPr>
          <a:xfrm>
            <a:off x="2252160" y="2750400"/>
            <a:ext cx="750312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Los Setters y Getters son métodos de acceso que proporcionan una</a:t>
            </a:r>
            <a:endParaRPr lang="en-US" sz="1800" b="0" u="none" strike="noStrike">
              <a:solidFill>
                <a:srgbClr val="000000"/>
              </a:solidFill>
              <a:effectLst/>
              <a:uFillTx/>
              <a:latin typeface="Times New Roman"/>
            </a:endParaRPr>
          </a:p>
        </p:txBody>
      </p:sp>
      <p:sp>
        <p:nvSpPr>
          <p:cNvPr id="406" name="CuadroTexto 405"/>
          <p:cNvSpPr txBox="1"/>
          <p:nvPr/>
        </p:nvSpPr>
        <p:spPr>
          <a:xfrm>
            <a:off x="2169720" y="3121920"/>
            <a:ext cx="747900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interfaz pública</a:t>
            </a:r>
            <a:r>
              <a:rPr lang="en-US" sz="1800" b="0" u="none" strike="noStrike">
                <a:solidFill>
                  <a:srgbClr val="333333"/>
                </a:solidFill>
                <a:effectLst/>
                <a:uFillTx/>
                <a:latin typeface="Montserrat"/>
                <a:ea typeface="Montserrat"/>
              </a:rPr>
              <a:t> para modiﬁcar y obtener los valores de los </a:t>
            </a:r>
            <a:r>
              <a:rPr lang="en-US" sz="1800" b="0" u="none" strike="noStrike">
                <a:solidFill>
                  <a:srgbClr val="57068C"/>
                </a:solidFill>
                <a:effectLst/>
                <a:uFillTx/>
                <a:latin typeface="Montserrat"/>
                <a:ea typeface="Montserrat"/>
              </a:rPr>
              <a:t>atributos</a:t>
            </a:r>
            <a:endParaRPr lang="en-US" sz="1800" b="0" u="none" strike="noStrike">
              <a:solidFill>
                <a:srgbClr val="000000"/>
              </a:solidFill>
              <a:effectLst/>
              <a:uFillTx/>
              <a:latin typeface="Times New Roman"/>
            </a:endParaRPr>
          </a:p>
        </p:txBody>
      </p:sp>
      <p:sp>
        <p:nvSpPr>
          <p:cNvPr id="407" name="CuadroTexto 406"/>
          <p:cNvSpPr txBox="1"/>
          <p:nvPr/>
        </p:nvSpPr>
        <p:spPr>
          <a:xfrm>
            <a:off x="4813560" y="3493440"/>
            <a:ext cx="243432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privados</a:t>
            </a:r>
            <a:r>
              <a:rPr lang="en-US" sz="1800" b="0" u="none" strike="noStrike">
                <a:solidFill>
                  <a:srgbClr val="333333"/>
                </a:solidFill>
                <a:effectLst/>
                <a:uFillTx/>
                <a:latin typeface="Montserrat"/>
                <a:ea typeface="Montserrat"/>
              </a:rPr>
              <a:t> de una clase.</a:t>
            </a:r>
            <a:endParaRPr lang="en-US" sz="1800" b="0" u="none" strike="noStrike">
              <a:solidFill>
                <a:srgbClr val="000000"/>
              </a:solidFill>
              <a:effectLst/>
              <a:uFillTx/>
              <a:latin typeface="Times New Roman"/>
            </a:endParaRPr>
          </a:p>
        </p:txBody>
      </p:sp>
      <p:sp>
        <p:nvSpPr>
          <p:cNvPr id="408" name="CuadroTexto 407"/>
          <p:cNvSpPr txBox="1"/>
          <p:nvPr/>
        </p:nvSpPr>
        <p:spPr>
          <a:xfrm>
            <a:off x="2356560" y="4578120"/>
            <a:ext cx="706716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Cuando los atributos de una clase son privados, no hay manera de acceder a</a:t>
            </a:r>
            <a:endParaRPr lang="en-US" sz="1500" b="0" u="none" strike="noStrike">
              <a:solidFill>
                <a:srgbClr val="000000"/>
              </a:solidFill>
              <a:effectLst/>
              <a:uFillTx/>
              <a:latin typeface="Times New Roman"/>
            </a:endParaRPr>
          </a:p>
        </p:txBody>
      </p:sp>
      <p:sp>
        <p:nvSpPr>
          <p:cNvPr id="409" name="CuadroTexto 408"/>
          <p:cNvSpPr txBox="1"/>
          <p:nvPr/>
        </p:nvSpPr>
        <p:spPr>
          <a:xfrm>
            <a:off x="2642040" y="4883040"/>
            <a:ext cx="650808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ellos directamente desde fuera de la clase. Los métodos de acceso son</a:t>
            </a:r>
            <a:endParaRPr lang="en-US" sz="1500" b="0" u="none" strike="noStrike">
              <a:solidFill>
                <a:srgbClr val="000000"/>
              </a:solidFill>
              <a:effectLst/>
              <a:uFillTx/>
              <a:latin typeface="Times New Roman"/>
            </a:endParaRPr>
          </a:p>
        </p:txBody>
      </p:sp>
      <p:sp>
        <p:nvSpPr>
          <p:cNvPr id="410" name="Forma libre: forma 409"/>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11" name="CuadroTexto 410"/>
          <p:cNvSpPr txBox="1"/>
          <p:nvPr/>
        </p:nvSpPr>
        <p:spPr>
          <a:xfrm>
            <a:off x="2306520" y="5197320"/>
            <a:ext cx="713988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necesarios para interactuar con estos atributos de forma controlada y segura.</a:t>
            </a:r>
            <a:endParaRPr lang="en-US" sz="1500" b="0" u="none" strike="noStrike">
              <a:solidFill>
                <a:srgbClr val="000000"/>
              </a:solidFill>
              <a:effectLst/>
              <a:uFillTx/>
              <a:latin typeface="Times New Roman"/>
            </a:endParaRPr>
          </a:p>
        </p:txBody>
      </p:sp>
      <p:sp>
        <p:nvSpPr>
          <p:cNvPr id="412" name="CuadroTexto 411"/>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413" name="CuadroTexto 412"/>
          <p:cNvSpPr txBox="1"/>
          <p:nvPr/>
        </p:nvSpPr>
        <p:spPr>
          <a:xfrm>
            <a:off x="11266560" y="6395400"/>
            <a:ext cx="159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30</a:t>
            </a:r>
            <a:endParaRPr lang="en-US" sz="1050" b="0" u="none" strike="noStrike">
              <a:solidFill>
                <a:srgbClr val="000000"/>
              </a:solidFill>
              <a:effectLst/>
              <a:uFillTx/>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Forma libre: forma 415"/>
          <p:cNvSpPr/>
          <p:nvPr/>
        </p:nvSpPr>
        <p:spPr>
          <a:xfrm>
            <a:off x="0" y="761760"/>
            <a:ext cx="2476800" cy="810000"/>
          </a:xfrm>
          <a:custGeom>
            <a:avLst/>
            <a:gdLst/>
            <a:ahLst/>
            <a:cxnLst/>
            <a:rect l="0" t="0" r="r" b="b"/>
            <a:pathLst>
              <a:path w="6880" h="2250">
                <a:moveTo>
                  <a:pt x="0" y="0"/>
                </a:moveTo>
                <a:lnTo>
                  <a:pt x="6880" y="0"/>
                </a:lnTo>
                <a:lnTo>
                  <a:pt x="6880"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17" name="Forma libre: forma 416"/>
          <p:cNvSpPr/>
          <p:nvPr/>
        </p:nvSpPr>
        <p:spPr>
          <a:xfrm>
            <a:off x="761760" y="243828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39"/>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39"/>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18" name="CuadroTexto 417"/>
          <p:cNvSpPr txBox="1"/>
          <p:nvPr/>
        </p:nvSpPr>
        <p:spPr>
          <a:xfrm>
            <a:off x="838080" y="954000"/>
            <a:ext cx="11656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Setters</a:t>
            </a:r>
            <a:endParaRPr lang="en-US" sz="2700" b="0" u="none" strike="noStrike">
              <a:solidFill>
                <a:srgbClr val="000000"/>
              </a:solidFill>
              <a:effectLst/>
              <a:uFillTx/>
              <a:latin typeface="Times New Roman"/>
            </a:endParaRPr>
          </a:p>
        </p:txBody>
      </p:sp>
      <p:sp>
        <p:nvSpPr>
          <p:cNvPr id="419" name="CuadroTexto 418"/>
          <p:cNvSpPr txBox="1"/>
          <p:nvPr/>
        </p:nvSpPr>
        <p:spPr>
          <a:xfrm>
            <a:off x="1028520" y="2377800"/>
            <a:ext cx="1001592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Deﬁnición:</a:t>
            </a:r>
            <a:r>
              <a:rPr lang="en-US" sz="1500" b="0" u="none" strike="noStrike">
                <a:solidFill>
                  <a:srgbClr val="333333"/>
                </a:solidFill>
                <a:effectLst/>
                <a:uFillTx/>
                <a:latin typeface="Montserrat"/>
                <a:ea typeface="Montserrat"/>
              </a:rPr>
              <a:t> Hace referencia a la acción de establecer, sirve para asignar un valor inicial a un atributo de forma</a:t>
            </a:r>
            <a:endParaRPr lang="en-US" sz="1500" b="0" u="none" strike="noStrike">
              <a:solidFill>
                <a:srgbClr val="000000"/>
              </a:solidFill>
              <a:effectLst/>
              <a:uFillTx/>
              <a:latin typeface="Times New Roman"/>
            </a:endParaRPr>
          </a:p>
        </p:txBody>
      </p:sp>
      <p:sp>
        <p:nvSpPr>
          <p:cNvPr id="420" name="Forma libre: forma 419"/>
          <p:cNvSpPr/>
          <p:nvPr/>
        </p:nvSpPr>
        <p:spPr>
          <a:xfrm>
            <a:off x="761760" y="324792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7"/>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7"/>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1" name="CuadroTexto 420"/>
          <p:cNvSpPr txBox="1"/>
          <p:nvPr/>
        </p:nvSpPr>
        <p:spPr>
          <a:xfrm>
            <a:off x="1028520" y="2682720"/>
            <a:ext cx="7653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explícita</a:t>
            </a:r>
            <a:endParaRPr lang="en-US" sz="1500" b="0" u="none" strike="noStrike">
              <a:solidFill>
                <a:srgbClr val="000000"/>
              </a:solidFill>
              <a:effectLst/>
              <a:uFillTx/>
              <a:latin typeface="Times New Roman"/>
            </a:endParaRPr>
          </a:p>
        </p:txBody>
      </p:sp>
      <p:sp>
        <p:nvSpPr>
          <p:cNvPr id="422" name="Forma libre: forma 421"/>
          <p:cNvSpPr/>
          <p:nvPr/>
        </p:nvSpPr>
        <p:spPr>
          <a:xfrm>
            <a:off x="761760" y="3743280"/>
            <a:ext cx="114840" cy="114480"/>
          </a:xfrm>
          <a:custGeom>
            <a:avLst/>
            <a:gdLst/>
            <a:ahLst/>
            <a:cxnLst/>
            <a:rect l="0" t="0" r="r" b="b"/>
            <a:pathLst>
              <a:path w="319" h="318">
                <a:moveTo>
                  <a:pt x="319" y="158"/>
                </a:moveTo>
                <a:cubicBezTo>
                  <a:pt x="319" y="169"/>
                  <a:pt x="318" y="179"/>
                  <a:pt x="316" y="189"/>
                </a:cubicBezTo>
                <a:cubicBezTo>
                  <a:pt x="314" y="200"/>
                  <a:pt x="311" y="209"/>
                  <a:pt x="307" y="219"/>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19"/>
                </a:cubicBezTo>
                <a:cubicBezTo>
                  <a:pt x="8" y="209"/>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3" name="CuadroTexto 422"/>
          <p:cNvSpPr txBox="1"/>
          <p:nvPr/>
        </p:nvSpPr>
        <p:spPr>
          <a:xfrm>
            <a:off x="1028520" y="3187440"/>
            <a:ext cx="42656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El Setter </a:t>
            </a:r>
            <a:r>
              <a:rPr lang="en-US" sz="1500" b="0" u="none" strike="noStrike">
                <a:solidFill>
                  <a:srgbClr val="57068C"/>
                </a:solidFill>
                <a:effectLst/>
                <a:uFillTx/>
                <a:latin typeface="Montserrat"/>
                <a:ea typeface="Montserrat"/>
              </a:rPr>
              <a:t>nunca retorna nada</a:t>
            </a:r>
            <a:r>
              <a:rPr lang="en-US" sz="1500" b="0" u="none" strike="noStrike">
                <a:solidFill>
                  <a:srgbClr val="333333"/>
                </a:solidFill>
                <a:effectLst/>
                <a:uFillTx/>
                <a:latin typeface="Montserrat"/>
                <a:ea typeface="Montserrat"/>
              </a:rPr>
              <a:t> (siempre asigna)</a:t>
            </a:r>
            <a:endParaRPr lang="en-US" sz="1500" b="0" u="none" strike="noStrike">
              <a:solidFill>
                <a:srgbClr val="000000"/>
              </a:solidFill>
              <a:effectLst/>
              <a:uFillTx/>
              <a:latin typeface="Times New Roman"/>
            </a:endParaRPr>
          </a:p>
        </p:txBody>
      </p:sp>
      <p:pic>
        <p:nvPicPr>
          <p:cNvPr id="424" name="Imagen 423"/>
          <p:cNvPicPr/>
          <p:nvPr/>
        </p:nvPicPr>
        <p:blipFill>
          <a:blip r:embed="rId3"/>
          <a:stretch/>
        </p:blipFill>
        <p:spPr>
          <a:xfrm>
            <a:off x="3238560" y="4495680"/>
            <a:ext cx="5714640" cy="961560"/>
          </a:xfrm>
          <a:prstGeom prst="rect">
            <a:avLst/>
          </a:prstGeom>
          <a:noFill/>
          <a:ln w="0">
            <a:noFill/>
          </a:ln>
        </p:spPr>
      </p:pic>
      <p:sp>
        <p:nvSpPr>
          <p:cNvPr id="425" name="Forma libre: forma 424"/>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26" name="CuadroTexto 425"/>
          <p:cNvSpPr txBox="1"/>
          <p:nvPr/>
        </p:nvSpPr>
        <p:spPr>
          <a:xfrm>
            <a:off x="1028520" y="3682800"/>
            <a:ext cx="76219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Solo permite dar </a:t>
            </a:r>
            <a:r>
              <a:rPr lang="en-US" sz="1500" b="0" u="none" strike="noStrike">
                <a:solidFill>
                  <a:srgbClr val="57068C"/>
                </a:solidFill>
                <a:effectLst/>
                <a:uFillTx/>
                <a:latin typeface="Montserrat"/>
                <a:ea typeface="Montserrat"/>
              </a:rPr>
              <a:t>acceso público</a:t>
            </a:r>
            <a:r>
              <a:rPr lang="en-US" sz="1500" b="0" u="none" strike="noStrike">
                <a:solidFill>
                  <a:srgbClr val="333333"/>
                </a:solidFill>
                <a:effectLst/>
                <a:uFillTx/>
                <a:latin typeface="Montserrat"/>
                <a:ea typeface="Montserrat"/>
              </a:rPr>
              <a:t> a ciertos atributos que el usuario pueda modiﬁcar</a:t>
            </a:r>
            <a:endParaRPr lang="en-US" sz="1500" b="0" u="none" strike="noStrike">
              <a:solidFill>
                <a:srgbClr val="000000"/>
              </a:solidFill>
              <a:effectLst/>
              <a:uFillTx/>
              <a:latin typeface="Times New Roman"/>
            </a:endParaRPr>
          </a:p>
        </p:txBody>
      </p:sp>
      <p:sp>
        <p:nvSpPr>
          <p:cNvPr id="427" name="CuadroTexto 426"/>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428" name="CuadroTexto 427"/>
          <p:cNvSpPr txBox="1"/>
          <p:nvPr/>
        </p:nvSpPr>
        <p:spPr>
          <a:xfrm>
            <a:off x="11306520" y="639540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31</a:t>
            </a:r>
            <a:endParaRPr lang="en-US" sz="1050" b="0" u="none" strike="noStrike">
              <a:solidFill>
                <a:srgbClr val="000000"/>
              </a:solidFill>
              <a:effectLst/>
              <a:uFillTx/>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Forma libre: forma 430"/>
          <p:cNvSpPr/>
          <p:nvPr/>
        </p:nvSpPr>
        <p:spPr>
          <a:xfrm>
            <a:off x="0" y="761760"/>
            <a:ext cx="2514600" cy="810000"/>
          </a:xfrm>
          <a:custGeom>
            <a:avLst/>
            <a:gdLst/>
            <a:ahLst/>
            <a:cxnLst/>
            <a:rect l="0" t="0" r="r" b="b"/>
            <a:pathLst>
              <a:path w="6985" h="2250">
                <a:moveTo>
                  <a:pt x="0" y="0"/>
                </a:moveTo>
                <a:lnTo>
                  <a:pt x="6985" y="0"/>
                </a:lnTo>
                <a:lnTo>
                  <a:pt x="6985"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32" name="Forma libre: forma 431"/>
          <p:cNvSpPr/>
          <p:nvPr/>
        </p:nvSpPr>
        <p:spPr>
          <a:xfrm>
            <a:off x="761760" y="197136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9"/>
                </a:cubicBezTo>
                <a:cubicBezTo>
                  <a:pt x="5" y="119"/>
                  <a:pt x="8" y="109"/>
                  <a:pt x="12" y="99"/>
                </a:cubicBezTo>
                <a:cubicBezTo>
                  <a:pt x="16" y="90"/>
                  <a:pt x="21" y="81"/>
                  <a:pt x="27" y="71"/>
                </a:cubicBezTo>
                <a:cubicBezTo>
                  <a:pt x="33" y="62"/>
                  <a:pt x="39" y="54"/>
                  <a:pt x="47" y="47"/>
                </a:cubicBezTo>
                <a:cubicBezTo>
                  <a:pt x="54" y="40"/>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40"/>
                  <a:pt x="272" y="47"/>
                </a:cubicBezTo>
                <a:cubicBezTo>
                  <a:pt x="280" y="54"/>
                  <a:pt x="286" y="62"/>
                  <a:pt x="292" y="71"/>
                </a:cubicBezTo>
                <a:cubicBezTo>
                  <a:pt x="298" y="81"/>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33" name="CuadroTexto 432"/>
          <p:cNvSpPr txBox="1"/>
          <p:nvPr/>
        </p:nvSpPr>
        <p:spPr>
          <a:xfrm>
            <a:off x="838080" y="954000"/>
            <a:ext cx="122472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Getters</a:t>
            </a:r>
            <a:endParaRPr lang="en-US" sz="2700" b="0" u="none" strike="noStrike">
              <a:solidFill>
                <a:srgbClr val="000000"/>
              </a:solidFill>
              <a:effectLst/>
              <a:uFillTx/>
              <a:latin typeface="Times New Roman"/>
            </a:endParaRPr>
          </a:p>
        </p:txBody>
      </p:sp>
      <p:sp>
        <p:nvSpPr>
          <p:cNvPr id="434" name="CuadroTexto 433"/>
          <p:cNvSpPr txBox="1"/>
          <p:nvPr/>
        </p:nvSpPr>
        <p:spPr>
          <a:xfrm>
            <a:off x="1028520" y="1911240"/>
            <a:ext cx="931644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Deﬁnición:</a:t>
            </a:r>
            <a:r>
              <a:rPr lang="en-US" sz="1500" b="0" u="none" strike="noStrike">
                <a:solidFill>
                  <a:srgbClr val="333333"/>
                </a:solidFill>
                <a:effectLst/>
                <a:uFillTx/>
                <a:latin typeface="Montserrat"/>
                <a:ea typeface="Montserrat"/>
              </a:rPr>
              <a:t> Hace referencia a la acción de obtener, sirve para obtener (recuperar o acceder) el valor ya</a:t>
            </a:r>
            <a:endParaRPr lang="en-US" sz="1500" b="0" u="none" strike="noStrike">
              <a:solidFill>
                <a:srgbClr val="000000"/>
              </a:solidFill>
              <a:effectLst/>
              <a:uFillTx/>
              <a:latin typeface="Times New Roman"/>
            </a:endParaRPr>
          </a:p>
        </p:txBody>
      </p:sp>
      <p:sp>
        <p:nvSpPr>
          <p:cNvPr id="435" name="Forma libre: forma 434"/>
          <p:cNvSpPr/>
          <p:nvPr/>
        </p:nvSpPr>
        <p:spPr>
          <a:xfrm>
            <a:off x="761760" y="274284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3"/>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3"/>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8"/>
                </a:cubicBezTo>
                <a:cubicBezTo>
                  <a:pt x="5" y="118"/>
                  <a:pt x="8" y="108"/>
                  <a:pt x="12" y="98"/>
                </a:cubicBezTo>
                <a:cubicBezTo>
                  <a:pt x="16" y="89"/>
                  <a:pt x="21" y="80"/>
                  <a:pt x="27" y="71"/>
                </a:cubicBezTo>
                <a:cubicBezTo>
                  <a:pt x="33" y="62"/>
                  <a:pt x="39" y="54"/>
                  <a:pt x="47" y="47"/>
                </a:cubicBezTo>
                <a:cubicBezTo>
                  <a:pt x="54" y="40"/>
                  <a:pt x="62" y="33"/>
                  <a:pt x="71" y="27"/>
                </a:cubicBezTo>
                <a:cubicBezTo>
                  <a:pt x="79" y="21"/>
                  <a:pt x="89" y="17"/>
                  <a:pt x="98" y="13"/>
                </a:cubicBezTo>
                <a:cubicBezTo>
                  <a:pt x="108" y="9"/>
                  <a:pt x="118" y="6"/>
                  <a:pt x="128" y="4"/>
                </a:cubicBezTo>
                <a:cubicBezTo>
                  <a:pt x="138" y="2"/>
                  <a:pt x="148" y="0"/>
                  <a:pt x="159" y="0"/>
                </a:cubicBezTo>
                <a:cubicBezTo>
                  <a:pt x="169" y="0"/>
                  <a:pt x="180" y="2"/>
                  <a:pt x="190" y="4"/>
                </a:cubicBezTo>
                <a:cubicBezTo>
                  <a:pt x="200" y="6"/>
                  <a:pt x="210" y="9"/>
                  <a:pt x="220" y="13"/>
                </a:cubicBezTo>
                <a:cubicBezTo>
                  <a:pt x="229" y="17"/>
                  <a:pt x="238" y="21"/>
                  <a:pt x="247" y="27"/>
                </a:cubicBezTo>
                <a:cubicBezTo>
                  <a:pt x="256" y="33"/>
                  <a:pt x="265" y="40"/>
                  <a:pt x="272" y="47"/>
                </a:cubicBezTo>
                <a:cubicBezTo>
                  <a:pt x="280" y="54"/>
                  <a:pt x="286" y="62"/>
                  <a:pt x="292" y="71"/>
                </a:cubicBezTo>
                <a:cubicBezTo>
                  <a:pt x="298" y="80"/>
                  <a:pt x="303" y="89"/>
                  <a:pt x="307" y="98"/>
                </a:cubicBezTo>
                <a:cubicBezTo>
                  <a:pt x="311" y="108"/>
                  <a:pt x="314" y="118"/>
                  <a:pt x="316" y="128"/>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36" name="CuadroTexto 435"/>
          <p:cNvSpPr txBox="1"/>
          <p:nvPr/>
        </p:nvSpPr>
        <p:spPr>
          <a:xfrm>
            <a:off x="1028520" y="2225520"/>
            <a:ext cx="34473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asignado a un atributo y ser utilizado.</a:t>
            </a:r>
            <a:endParaRPr lang="en-US" sz="1500" b="0" u="none" strike="noStrike">
              <a:solidFill>
                <a:srgbClr val="000000"/>
              </a:solidFill>
              <a:effectLst/>
              <a:uFillTx/>
              <a:latin typeface="Times New Roman"/>
            </a:endParaRPr>
          </a:p>
        </p:txBody>
      </p:sp>
      <p:sp>
        <p:nvSpPr>
          <p:cNvPr id="437" name="Forma libre: forma 436"/>
          <p:cNvSpPr/>
          <p:nvPr/>
        </p:nvSpPr>
        <p:spPr>
          <a:xfrm>
            <a:off x="761760" y="68292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438" name="Imagen 437"/>
          <p:cNvPicPr/>
          <p:nvPr/>
        </p:nvPicPr>
        <p:blipFill>
          <a:blip r:embed="rId3"/>
          <a:stretch/>
        </p:blipFill>
        <p:spPr>
          <a:xfrm>
            <a:off x="3238560" y="4238640"/>
            <a:ext cx="5714640" cy="1380600"/>
          </a:xfrm>
          <a:prstGeom prst="rect">
            <a:avLst/>
          </a:prstGeom>
          <a:noFill/>
          <a:ln w="0">
            <a:noFill/>
          </a:ln>
        </p:spPr>
      </p:pic>
      <p:sp>
        <p:nvSpPr>
          <p:cNvPr id="439" name="CuadroTexto 438"/>
          <p:cNvSpPr txBox="1"/>
          <p:nvPr/>
        </p:nvSpPr>
        <p:spPr>
          <a:xfrm>
            <a:off x="1028520" y="2682720"/>
            <a:ext cx="46432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Permite </a:t>
            </a:r>
            <a:r>
              <a:rPr lang="en-US" sz="1500" b="0" u="none" strike="noStrike">
                <a:solidFill>
                  <a:srgbClr val="57068C"/>
                </a:solidFill>
                <a:effectLst/>
                <a:uFillTx/>
                <a:latin typeface="Montserrat"/>
                <a:ea typeface="Montserrat"/>
              </a:rPr>
              <a:t>recuperar</a:t>
            </a:r>
            <a:r>
              <a:rPr lang="en-US" sz="1500" b="0" u="none" strike="noStrike">
                <a:solidFill>
                  <a:srgbClr val="333333"/>
                </a:solidFill>
                <a:effectLst/>
                <a:uFillTx/>
                <a:latin typeface="Montserrat"/>
                <a:ea typeface="Montserrat"/>
              </a:rPr>
              <a:t> y </a:t>
            </a:r>
            <a:r>
              <a:rPr lang="en-US" sz="1500" b="0" u="none" strike="noStrike">
                <a:solidFill>
                  <a:srgbClr val="57068C"/>
                </a:solidFill>
                <a:effectLst/>
                <a:uFillTx/>
                <a:latin typeface="Montserrat"/>
                <a:ea typeface="Montserrat"/>
              </a:rPr>
              <a:t>utilizar</a:t>
            </a:r>
            <a:r>
              <a:rPr lang="en-US" sz="1500" b="0" u="none" strike="noStrike">
                <a:solidFill>
                  <a:srgbClr val="333333"/>
                </a:solidFill>
                <a:effectLst/>
                <a:uFillTx/>
                <a:latin typeface="Montserrat"/>
                <a:ea typeface="Montserrat"/>
              </a:rPr>
              <a:t> el valor de un atributo.</a:t>
            </a:r>
            <a:endParaRPr lang="en-US" sz="1500" b="0" u="none" strike="noStrike">
              <a:solidFill>
                <a:srgbClr val="000000"/>
              </a:solidFill>
              <a:effectLst/>
              <a:uFillTx/>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Forma libre: forma 441"/>
          <p:cNvSpPr/>
          <p:nvPr/>
        </p:nvSpPr>
        <p:spPr>
          <a:xfrm>
            <a:off x="0" y="761760"/>
            <a:ext cx="2857680" cy="810000"/>
          </a:xfrm>
          <a:custGeom>
            <a:avLst/>
            <a:gdLst/>
            <a:ahLst/>
            <a:cxnLst/>
            <a:rect l="0" t="0" r="r" b="b"/>
            <a:pathLst>
              <a:path w="7938" h="2250">
                <a:moveTo>
                  <a:pt x="0" y="0"/>
                </a:moveTo>
                <a:lnTo>
                  <a:pt x="7938" y="0"/>
                </a:lnTo>
                <a:lnTo>
                  <a:pt x="7938"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43" name="Forma libre: forma 442"/>
          <p:cNvSpPr/>
          <p:nvPr/>
        </p:nvSpPr>
        <p:spPr>
          <a:xfrm>
            <a:off x="761760" y="197136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9"/>
                </a:cubicBezTo>
                <a:cubicBezTo>
                  <a:pt x="5" y="119"/>
                  <a:pt x="8" y="109"/>
                  <a:pt x="12" y="99"/>
                </a:cubicBezTo>
                <a:cubicBezTo>
                  <a:pt x="16" y="90"/>
                  <a:pt x="21" y="81"/>
                  <a:pt x="27" y="71"/>
                </a:cubicBezTo>
                <a:cubicBezTo>
                  <a:pt x="33" y="62"/>
                  <a:pt x="39" y="54"/>
                  <a:pt x="47" y="47"/>
                </a:cubicBezTo>
                <a:cubicBezTo>
                  <a:pt x="54" y="40"/>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40"/>
                  <a:pt x="272" y="47"/>
                </a:cubicBezTo>
                <a:cubicBezTo>
                  <a:pt x="280" y="54"/>
                  <a:pt x="286" y="62"/>
                  <a:pt x="292" y="71"/>
                </a:cubicBezTo>
                <a:cubicBezTo>
                  <a:pt x="298" y="81"/>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44" name="CuadroTexto 443"/>
          <p:cNvSpPr txBox="1"/>
          <p:nvPr/>
        </p:nvSpPr>
        <p:spPr>
          <a:xfrm>
            <a:off x="838080" y="954000"/>
            <a:ext cx="15148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Instancia</a:t>
            </a:r>
            <a:endParaRPr lang="en-US" sz="2700" b="0" u="none" strike="noStrike">
              <a:solidFill>
                <a:srgbClr val="000000"/>
              </a:solidFill>
              <a:effectLst/>
              <a:uFillTx/>
              <a:latin typeface="Times New Roman"/>
            </a:endParaRPr>
          </a:p>
        </p:txBody>
      </p:sp>
      <p:sp>
        <p:nvSpPr>
          <p:cNvPr id="445" name="Forma libre: forma 444"/>
          <p:cNvSpPr/>
          <p:nvPr/>
        </p:nvSpPr>
        <p:spPr>
          <a:xfrm>
            <a:off x="761760" y="243828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39"/>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39"/>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46" name="CuadroTexto 445"/>
          <p:cNvSpPr txBox="1"/>
          <p:nvPr/>
        </p:nvSpPr>
        <p:spPr>
          <a:xfrm>
            <a:off x="1028520" y="1911240"/>
            <a:ext cx="53211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Se llama </a:t>
            </a:r>
            <a:r>
              <a:rPr lang="en-US" sz="1500" b="0" u="none" strike="noStrike">
                <a:solidFill>
                  <a:srgbClr val="57068C"/>
                </a:solidFill>
                <a:effectLst/>
                <a:uFillTx/>
                <a:latin typeface="Montserrat"/>
                <a:ea typeface="Montserrat"/>
              </a:rPr>
              <a:t>instancia</a:t>
            </a:r>
            <a:r>
              <a:rPr lang="en-US" sz="1500" b="0" u="none" strike="noStrike">
                <a:solidFill>
                  <a:srgbClr val="333333"/>
                </a:solidFill>
                <a:effectLst/>
                <a:uFillTx/>
                <a:latin typeface="Montserrat"/>
                <a:ea typeface="Montserrat"/>
              </a:rPr>
              <a:t> a todo objeto que derive de algún otro.</a:t>
            </a:r>
            <a:endParaRPr lang="en-US" sz="1500" b="0" u="none" strike="noStrike">
              <a:solidFill>
                <a:srgbClr val="000000"/>
              </a:solidFill>
              <a:effectLst/>
              <a:uFillTx/>
              <a:latin typeface="Times New Roman"/>
            </a:endParaRPr>
          </a:p>
        </p:txBody>
      </p:sp>
      <p:sp>
        <p:nvSpPr>
          <p:cNvPr id="447" name="Forma libre: forma 446"/>
          <p:cNvSpPr/>
          <p:nvPr/>
        </p:nvSpPr>
        <p:spPr>
          <a:xfrm>
            <a:off x="761760" y="66672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448" name="Imagen 447"/>
          <p:cNvPicPr/>
          <p:nvPr/>
        </p:nvPicPr>
        <p:blipFill>
          <a:blip r:embed="rId3"/>
          <a:stretch/>
        </p:blipFill>
        <p:spPr>
          <a:xfrm>
            <a:off x="1536699" y="3236947"/>
            <a:ext cx="8803455" cy="2963693"/>
          </a:xfrm>
          <a:prstGeom prst="rect">
            <a:avLst/>
          </a:prstGeom>
          <a:noFill/>
          <a:ln w="0">
            <a:noFill/>
          </a:ln>
        </p:spPr>
      </p:pic>
      <p:sp>
        <p:nvSpPr>
          <p:cNvPr id="449" name="CuadroTexto 448"/>
          <p:cNvSpPr txBox="1"/>
          <p:nvPr/>
        </p:nvSpPr>
        <p:spPr>
          <a:xfrm>
            <a:off x="1028520" y="2377800"/>
            <a:ext cx="95212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Es el </a:t>
            </a:r>
            <a:r>
              <a:rPr lang="en-US" sz="1500" b="0" u="none" strike="noStrike">
                <a:solidFill>
                  <a:srgbClr val="57068C"/>
                </a:solidFill>
                <a:effectLst/>
                <a:uFillTx/>
                <a:latin typeface="Montserrat"/>
                <a:ea typeface="Montserrat"/>
              </a:rPr>
              <a:t>proceso</a:t>
            </a:r>
            <a:r>
              <a:rPr lang="en-US" sz="1500" b="0" u="none" strike="noStrike">
                <a:solidFill>
                  <a:srgbClr val="333333"/>
                </a:solidFill>
                <a:effectLst/>
                <a:uFillTx/>
                <a:latin typeface="Montserrat"/>
                <a:ea typeface="Montserrat"/>
              </a:rPr>
              <a:t> por el cual se crea un ejemplar (instancia) de un objeto a partir de la deﬁnición de la clase.</a:t>
            </a:r>
            <a:endParaRPr lang="en-US" sz="1500" b="0" u="none" strike="noStrike">
              <a:solidFill>
                <a:srgbClr val="000000"/>
              </a:solidFill>
              <a:effectLst/>
              <a:uFillTx/>
              <a:latin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orma libre: forma 451"/>
          <p:cNvSpPr/>
          <p:nvPr/>
        </p:nvSpPr>
        <p:spPr>
          <a:xfrm>
            <a:off x="0" y="761760"/>
            <a:ext cx="1914840" cy="810000"/>
          </a:xfrm>
          <a:custGeom>
            <a:avLst/>
            <a:gdLst/>
            <a:ahLst/>
            <a:cxnLst/>
            <a:rect l="0" t="0" r="r" b="b"/>
            <a:pathLst>
              <a:path w="5319" h="2250">
                <a:moveTo>
                  <a:pt x="0" y="0"/>
                </a:moveTo>
                <a:lnTo>
                  <a:pt x="5319" y="0"/>
                </a:lnTo>
                <a:lnTo>
                  <a:pt x="5319"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53" name="Forma libre: forma 452"/>
          <p:cNvSpPr/>
          <p:nvPr/>
        </p:nvSpPr>
        <p:spPr>
          <a:xfrm>
            <a:off x="761760" y="195228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9"/>
                </a:cubicBezTo>
                <a:cubicBezTo>
                  <a:pt x="5" y="118"/>
                  <a:pt x="8" y="108"/>
                  <a:pt x="12" y="98"/>
                </a:cubicBezTo>
                <a:cubicBezTo>
                  <a:pt x="16" y="89"/>
                  <a:pt x="21" y="80"/>
                  <a:pt x="27" y="71"/>
                </a:cubicBezTo>
                <a:cubicBezTo>
                  <a:pt x="33" y="62"/>
                  <a:pt x="39" y="54"/>
                  <a:pt x="47" y="47"/>
                </a:cubicBezTo>
                <a:cubicBezTo>
                  <a:pt x="54" y="40"/>
                  <a:pt x="62" y="33"/>
                  <a:pt x="71" y="27"/>
                </a:cubicBezTo>
                <a:cubicBezTo>
                  <a:pt x="79" y="21"/>
                  <a:pt x="89" y="17"/>
                  <a:pt x="98" y="13"/>
                </a:cubicBezTo>
                <a:cubicBezTo>
                  <a:pt x="108" y="9"/>
                  <a:pt x="118" y="6"/>
                  <a:pt x="128" y="4"/>
                </a:cubicBezTo>
                <a:cubicBezTo>
                  <a:pt x="138" y="1"/>
                  <a:pt x="148" y="0"/>
                  <a:pt x="159" y="0"/>
                </a:cubicBezTo>
                <a:cubicBezTo>
                  <a:pt x="169" y="0"/>
                  <a:pt x="180" y="1"/>
                  <a:pt x="190" y="4"/>
                </a:cubicBezTo>
                <a:cubicBezTo>
                  <a:pt x="200" y="6"/>
                  <a:pt x="210" y="9"/>
                  <a:pt x="220" y="13"/>
                </a:cubicBezTo>
                <a:cubicBezTo>
                  <a:pt x="229" y="17"/>
                  <a:pt x="238" y="21"/>
                  <a:pt x="247" y="27"/>
                </a:cubicBezTo>
                <a:cubicBezTo>
                  <a:pt x="256" y="33"/>
                  <a:pt x="265" y="40"/>
                  <a:pt x="272" y="47"/>
                </a:cubicBezTo>
                <a:cubicBezTo>
                  <a:pt x="280" y="54"/>
                  <a:pt x="286" y="62"/>
                  <a:pt x="292" y="71"/>
                </a:cubicBezTo>
                <a:cubicBezTo>
                  <a:pt x="298" y="80"/>
                  <a:pt x="303" y="89"/>
                  <a:pt x="307" y="98"/>
                </a:cubicBezTo>
                <a:cubicBezTo>
                  <a:pt x="311" y="108"/>
                  <a:pt x="314" y="118"/>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54" name="CuadroTexto 453"/>
          <p:cNvSpPr txBox="1"/>
          <p:nvPr/>
        </p:nvSpPr>
        <p:spPr>
          <a:xfrm>
            <a:off x="838080" y="954000"/>
            <a:ext cx="66204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This</a:t>
            </a:r>
            <a:endParaRPr lang="en-US" sz="2700" b="0" u="none" strike="noStrike">
              <a:solidFill>
                <a:srgbClr val="000000"/>
              </a:solidFill>
              <a:effectLst/>
              <a:uFillTx/>
              <a:latin typeface="Times New Roman"/>
            </a:endParaRPr>
          </a:p>
        </p:txBody>
      </p:sp>
      <p:sp>
        <p:nvSpPr>
          <p:cNvPr id="455" name="Forma libre: forma 454"/>
          <p:cNvSpPr/>
          <p:nvPr/>
        </p:nvSpPr>
        <p:spPr>
          <a:xfrm>
            <a:off x="761760" y="241920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9"/>
                  <a:pt x="12" y="99"/>
                </a:cubicBezTo>
                <a:cubicBezTo>
                  <a:pt x="16" y="88"/>
                  <a:pt x="21" y="79"/>
                  <a:pt x="27" y="70"/>
                </a:cubicBezTo>
                <a:cubicBezTo>
                  <a:pt x="33" y="62"/>
                  <a:pt x="39" y="54"/>
                  <a:pt x="47" y="46"/>
                </a:cubicBezTo>
                <a:cubicBezTo>
                  <a:pt x="54" y="39"/>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39"/>
                  <a:pt x="272" y="46"/>
                </a:cubicBezTo>
                <a:cubicBezTo>
                  <a:pt x="280" y="54"/>
                  <a:pt x="286" y="62"/>
                  <a:pt x="292" y="70"/>
                </a:cubicBezTo>
                <a:cubicBezTo>
                  <a:pt x="298" y="79"/>
                  <a:pt x="303" y="88"/>
                  <a:pt x="307" y="99"/>
                </a:cubicBezTo>
                <a:cubicBezTo>
                  <a:pt x="311" y="109"/>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56" name="CuadroTexto 455"/>
          <p:cNvSpPr txBox="1"/>
          <p:nvPr/>
        </p:nvSpPr>
        <p:spPr>
          <a:xfrm>
            <a:off x="1028520" y="1900800"/>
            <a:ext cx="748224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Deﬁnición:</a:t>
            </a:r>
            <a:r>
              <a:rPr lang="en-US" sz="1350" b="0" u="none" strike="noStrike">
                <a:solidFill>
                  <a:srgbClr val="333333"/>
                </a:solidFill>
                <a:effectLst/>
                <a:uFillTx/>
                <a:latin typeface="Montserrat"/>
                <a:ea typeface="Montserrat"/>
              </a:rPr>
              <a:t> Sirve para hacer referencia a un método, propiedad o atributo del objeto actual</a:t>
            </a:r>
            <a:endParaRPr lang="en-US" sz="1350" b="0" u="none" strike="noStrike">
              <a:solidFill>
                <a:srgbClr val="000000"/>
              </a:solidFill>
              <a:effectLst/>
              <a:uFillTx/>
              <a:latin typeface="Times New Roman"/>
            </a:endParaRPr>
          </a:p>
        </p:txBody>
      </p:sp>
      <p:sp>
        <p:nvSpPr>
          <p:cNvPr id="457" name="Forma libre: forma 456"/>
          <p:cNvSpPr/>
          <p:nvPr/>
        </p:nvSpPr>
        <p:spPr>
          <a:xfrm>
            <a:off x="761760" y="289548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39"/>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39"/>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58" name="CuadroTexto 457"/>
          <p:cNvSpPr txBox="1"/>
          <p:nvPr/>
        </p:nvSpPr>
        <p:spPr>
          <a:xfrm>
            <a:off x="1028520" y="2367720"/>
            <a:ext cx="646236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Uso principal:</a:t>
            </a:r>
            <a:r>
              <a:rPr lang="en-US" sz="1350" b="0" u="none" strike="noStrike">
                <a:solidFill>
                  <a:srgbClr val="333333"/>
                </a:solidFill>
                <a:effectLst/>
                <a:uFillTx/>
                <a:latin typeface="Montserrat"/>
                <a:ea typeface="Montserrat"/>
              </a:rPr>
              <a:t> Se utiliza principalmente cuando existe sobrecarga de nombres</a:t>
            </a:r>
            <a:endParaRPr lang="en-US" sz="1350" b="0" u="none" strike="noStrike">
              <a:solidFill>
                <a:srgbClr val="000000"/>
              </a:solidFill>
              <a:effectLst/>
              <a:uFillTx/>
              <a:latin typeface="Times New Roman"/>
            </a:endParaRPr>
          </a:p>
        </p:txBody>
      </p:sp>
      <p:sp>
        <p:nvSpPr>
          <p:cNvPr id="459" name="CuadroTexto 458"/>
          <p:cNvSpPr txBox="1"/>
          <p:nvPr/>
        </p:nvSpPr>
        <p:spPr>
          <a:xfrm>
            <a:off x="1028520" y="2844000"/>
            <a:ext cx="994680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Sobrecarga de nombres:</a:t>
            </a:r>
            <a:r>
              <a:rPr lang="en-US" sz="1350" b="0" u="none" strike="noStrike">
                <a:solidFill>
                  <a:srgbClr val="333333"/>
                </a:solidFill>
                <a:effectLst/>
                <a:uFillTx/>
                <a:latin typeface="Montserrat"/>
                <a:ea typeface="Montserrat"/>
              </a:rPr>
              <a:t> Se da cuando hay una variable local de un método o constructor, o un parámetro formal de un</a:t>
            </a:r>
            <a:endParaRPr lang="en-US" sz="1350" b="0" u="none" strike="noStrike">
              <a:solidFill>
                <a:srgbClr val="000000"/>
              </a:solidFill>
              <a:effectLst/>
              <a:uFillTx/>
              <a:latin typeface="Times New Roman"/>
            </a:endParaRPr>
          </a:p>
        </p:txBody>
      </p:sp>
      <p:pic>
        <p:nvPicPr>
          <p:cNvPr id="460" name="Imagen 459"/>
          <p:cNvPicPr/>
          <p:nvPr/>
        </p:nvPicPr>
        <p:blipFill>
          <a:blip r:embed="rId3"/>
          <a:stretch/>
        </p:blipFill>
        <p:spPr>
          <a:xfrm>
            <a:off x="2124443" y="4186480"/>
            <a:ext cx="7943114" cy="1403080"/>
          </a:xfrm>
          <a:prstGeom prst="rect">
            <a:avLst/>
          </a:prstGeom>
          <a:noFill/>
          <a:ln w="0">
            <a:noFill/>
          </a:ln>
        </p:spPr>
      </p:pic>
      <p:sp>
        <p:nvSpPr>
          <p:cNvPr id="461" name="CuadroTexto 460"/>
          <p:cNvSpPr txBox="1"/>
          <p:nvPr/>
        </p:nvSpPr>
        <p:spPr>
          <a:xfrm>
            <a:off x="1028520" y="3120120"/>
            <a:ext cx="918324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método o constructor, con un nombre idéntico al que está presente en la clase en el momento de relacionarse</a:t>
            </a:r>
            <a:endParaRPr lang="en-US" sz="1350" b="0" u="none" strike="noStrike">
              <a:solidFill>
                <a:srgbClr val="000000"/>
              </a:solidFill>
              <a:effectLst/>
              <a:uFillTx/>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Forma libre: forma 463"/>
          <p:cNvSpPr/>
          <p:nvPr/>
        </p:nvSpPr>
        <p:spPr>
          <a:xfrm>
            <a:off x="0" y="761760"/>
            <a:ext cx="6086520" cy="810000"/>
          </a:xfrm>
          <a:custGeom>
            <a:avLst/>
            <a:gdLst/>
            <a:ahLst/>
            <a:cxnLst/>
            <a:rect l="0" t="0" r="r" b="b"/>
            <a:pathLst>
              <a:path w="16907" h="2250">
                <a:moveTo>
                  <a:pt x="0" y="0"/>
                </a:moveTo>
                <a:lnTo>
                  <a:pt x="16907" y="0"/>
                </a:lnTo>
                <a:lnTo>
                  <a:pt x="16907"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65" name="Forma libre: forma 464"/>
          <p:cNvSpPr/>
          <p:nvPr/>
        </p:nvSpPr>
        <p:spPr>
          <a:xfrm>
            <a:off x="761760" y="2019240"/>
            <a:ext cx="114840" cy="114480"/>
          </a:xfrm>
          <a:custGeom>
            <a:avLst/>
            <a:gdLst/>
            <a:ahLst/>
            <a:cxnLst/>
            <a:rect l="0" t="0" r="r" b="b"/>
            <a:pathLst>
              <a:path w="319" h="318">
                <a:moveTo>
                  <a:pt x="319" y="158"/>
                </a:moveTo>
                <a:cubicBezTo>
                  <a:pt x="319" y="169"/>
                  <a:pt x="318" y="179"/>
                  <a:pt x="316" y="189"/>
                </a:cubicBezTo>
                <a:cubicBezTo>
                  <a:pt x="314" y="200"/>
                  <a:pt x="311" y="210"/>
                  <a:pt x="307" y="219"/>
                </a:cubicBezTo>
                <a:cubicBezTo>
                  <a:pt x="303" y="229"/>
                  <a:pt x="298" y="238"/>
                  <a:pt x="292" y="247"/>
                </a:cubicBezTo>
                <a:cubicBezTo>
                  <a:pt x="286" y="255"/>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5"/>
                  <a:pt x="27" y="247"/>
                </a:cubicBezTo>
                <a:cubicBezTo>
                  <a:pt x="21" y="238"/>
                  <a:pt x="16" y="229"/>
                  <a:pt x="12" y="219"/>
                </a:cubicBezTo>
                <a:cubicBezTo>
                  <a:pt x="8" y="210"/>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4"/>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4"/>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66" name="CuadroTexto 465"/>
          <p:cNvSpPr txBox="1"/>
          <p:nvPr/>
        </p:nvSpPr>
        <p:spPr>
          <a:xfrm>
            <a:off x="838080" y="954000"/>
            <a:ext cx="44740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Parámetros o Argumentos</a:t>
            </a:r>
            <a:endParaRPr lang="en-US" sz="2700" b="0" u="none" strike="noStrike">
              <a:solidFill>
                <a:srgbClr val="000000"/>
              </a:solidFill>
              <a:effectLst/>
              <a:uFillTx/>
              <a:latin typeface="Times New Roman"/>
            </a:endParaRPr>
          </a:p>
        </p:txBody>
      </p:sp>
      <p:sp>
        <p:nvSpPr>
          <p:cNvPr id="467" name="CuadroTexto 466"/>
          <p:cNvSpPr txBox="1"/>
          <p:nvPr/>
        </p:nvSpPr>
        <p:spPr>
          <a:xfrm>
            <a:off x="1028520" y="1958760"/>
            <a:ext cx="45054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Los parámetros o argumentos son una </a:t>
            </a:r>
            <a:r>
              <a:rPr lang="en-US" sz="1500" b="0" u="none" strike="noStrike">
                <a:solidFill>
                  <a:srgbClr val="57068C"/>
                </a:solidFill>
                <a:effectLst/>
                <a:uFillTx/>
                <a:latin typeface="Montserrat"/>
                <a:ea typeface="Montserrat"/>
              </a:rPr>
              <a:t>forma de</a:t>
            </a:r>
            <a:endParaRPr lang="en-US" sz="1500" b="0" u="none" strike="noStrike">
              <a:solidFill>
                <a:srgbClr val="000000"/>
              </a:solidFill>
              <a:effectLst/>
              <a:uFillTx/>
              <a:latin typeface="Times New Roman"/>
            </a:endParaRPr>
          </a:p>
        </p:txBody>
      </p:sp>
      <p:sp>
        <p:nvSpPr>
          <p:cNvPr id="468" name="Forma libre: forma 467"/>
          <p:cNvSpPr/>
          <p:nvPr/>
        </p:nvSpPr>
        <p:spPr>
          <a:xfrm>
            <a:off x="761760" y="286668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9"/>
                </a:cubicBezTo>
                <a:cubicBezTo>
                  <a:pt x="5" y="118"/>
                  <a:pt x="8" y="108"/>
                  <a:pt x="12" y="98"/>
                </a:cubicBezTo>
                <a:cubicBezTo>
                  <a:pt x="16" y="89"/>
                  <a:pt x="21" y="80"/>
                  <a:pt x="27" y="71"/>
                </a:cubicBezTo>
                <a:cubicBezTo>
                  <a:pt x="33" y="62"/>
                  <a:pt x="39" y="54"/>
                  <a:pt x="47" y="47"/>
                </a:cubicBezTo>
                <a:cubicBezTo>
                  <a:pt x="54" y="40"/>
                  <a:pt x="62" y="33"/>
                  <a:pt x="71" y="27"/>
                </a:cubicBezTo>
                <a:cubicBezTo>
                  <a:pt x="79" y="21"/>
                  <a:pt x="89" y="17"/>
                  <a:pt x="98" y="13"/>
                </a:cubicBezTo>
                <a:cubicBezTo>
                  <a:pt x="108" y="9"/>
                  <a:pt x="118" y="6"/>
                  <a:pt x="128" y="4"/>
                </a:cubicBezTo>
                <a:cubicBezTo>
                  <a:pt x="138" y="1"/>
                  <a:pt x="148" y="0"/>
                  <a:pt x="159" y="0"/>
                </a:cubicBezTo>
                <a:cubicBezTo>
                  <a:pt x="169" y="0"/>
                  <a:pt x="180" y="1"/>
                  <a:pt x="190" y="4"/>
                </a:cubicBezTo>
                <a:cubicBezTo>
                  <a:pt x="200" y="6"/>
                  <a:pt x="210" y="9"/>
                  <a:pt x="220" y="13"/>
                </a:cubicBezTo>
                <a:cubicBezTo>
                  <a:pt x="229" y="17"/>
                  <a:pt x="238" y="21"/>
                  <a:pt x="247" y="27"/>
                </a:cubicBezTo>
                <a:cubicBezTo>
                  <a:pt x="256" y="33"/>
                  <a:pt x="265" y="40"/>
                  <a:pt x="272" y="47"/>
                </a:cubicBezTo>
                <a:cubicBezTo>
                  <a:pt x="280" y="54"/>
                  <a:pt x="286" y="62"/>
                  <a:pt x="292" y="71"/>
                </a:cubicBezTo>
                <a:cubicBezTo>
                  <a:pt x="298" y="80"/>
                  <a:pt x="303" y="89"/>
                  <a:pt x="307" y="98"/>
                </a:cubicBezTo>
                <a:cubicBezTo>
                  <a:pt x="311" y="108"/>
                  <a:pt x="314" y="118"/>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69" name="CuadroTexto 468"/>
          <p:cNvSpPr txBox="1"/>
          <p:nvPr/>
        </p:nvSpPr>
        <p:spPr>
          <a:xfrm>
            <a:off x="1028520" y="2263680"/>
            <a:ext cx="382104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intercambiar información</a:t>
            </a:r>
            <a:r>
              <a:rPr lang="en-US" sz="1500" b="0" u="none" strike="noStrike">
                <a:solidFill>
                  <a:srgbClr val="333333"/>
                </a:solidFill>
                <a:effectLst/>
                <a:uFillTx/>
                <a:latin typeface="Montserrat"/>
                <a:ea typeface="Montserrat"/>
              </a:rPr>
              <a:t> con el método.</a:t>
            </a:r>
            <a:endParaRPr lang="en-US" sz="1500" b="0" u="none" strike="noStrike">
              <a:solidFill>
                <a:srgbClr val="000000"/>
              </a:solidFill>
              <a:effectLst/>
              <a:uFillTx/>
              <a:latin typeface="Times New Roman"/>
            </a:endParaRPr>
          </a:p>
        </p:txBody>
      </p:sp>
      <p:sp>
        <p:nvSpPr>
          <p:cNvPr id="470" name="CuadroTexto 469"/>
          <p:cNvSpPr txBox="1"/>
          <p:nvPr/>
        </p:nvSpPr>
        <p:spPr>
          <a:xfrm>
            <a:off x="1028520" y="2806560"/>
            <a:ext cx="45471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Pueden servir para </a:t>
            </a:r>
            <a:r>
              <a:rPr lang="en-US" sz="1500" b="0" u="none" strike="noStrike">
                <a:solidFill>
                  <a:srgbClr val="57068C"/>
                </a:solidFill>
                <a:effectLst/>
                <a:uFillTx/>
                <a:latin typeface="Montserrat"/>
                <a:ea typeface="Montserrat"/>
              </a:rPr>
              <a:t>introducir datos</a:t>
            </a:r>
            <a:r>
              <a:rPr lang="en-US" sz="1500" b="0" u="none" strike="noStrike">
                <a:solidFill>
                  <a:srgbClr val="333333"/>
                </a:solidFill>
                <a:effectLst/>
                <a:uFillTx/>
                <a:latin typeface="Montserrat"/>
                <a:ea typeface="Montserrat"/>
              </a:rPr>
              <a:t> para ejecutar</a:t>
            </a:r>
            <a:endParaRPr lang="en-US" sz="1500" b="0" u="none" strike="noStrike">
              <a:solidFill>
                <a:srgbClr val="000000"/>
              </a:solidFill>
              <a:effectLst/>
              <a:uFillTx/>
              <a:latin typeface="Times New Roman"/>
            </a:endParaRPr>
          </a:p>
        </p:txBody>
      </p:sp>
      <p:sp>
        <p:nvSpPr>
          <p:cNvPr id="471" name="Forma libre: forma 470"/>
          <p:cNvSpPr/>
          <p:nvPr/>
        </p:nvSpPr>
        <p:spPr>
          <a:xfrm>
            <a:off x="761760" y="3714480"/>
            <a:ext cx="114840" cy="114840"/>
          </a:xfrm>
          <a:custGeom>
            <a:avLst/>
            <a:gdLst/>
            <a:ahLst/>
            <a:cxnLst/>
            <a:rect l="0" t="0" r="r" b="b"/>
            <a:pathLst>
              <a:path w="319" h="319">
                <a:moveTo>
                  <a:pt x="319" y="159"/>
                </a:moveTo>
                <a:cubicBezTo>
                  <a:pt x="319" y="169"/>
                  <a:pt x="318" y="180"/>
                  <a:pt x="316" y="190"/>
                </a:cubicBezTo>
                <a:cubicBezTo>
                  <a:pt x="314" y="200"/>
                  <a:pt x="311" y="210"/>
                  <a:pt x="307" y="220"/>
                </a:cubicBezTo>
                <a:cubicBezTo>
                  <a:pt x="303" y="229"/>
                  <a:pt x="298" y="239"/>
                  <a:pt x="292" y="247"/>
                </a:cubicBezTo>
                <a:cubicBezTo>
                  <a:pt x="286" y="256"/>
                  <a:pt x="280" y="264"/>
                  <a:pt x="272" y="271"/>
                </a:cubicBezTo>
                <a:cubicBezTo>
                  <a:pt x="265" y="279"/>
                  <a:pt x="256" y="285"/>
                  <a:pt x="247" y="291"/>
                </a:cubicBezTo>
                <a:cubicBezTo>
                  <a:pt x="238" y="297"/>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7"/>
                  <a:pt x="71" y="291"/>
                </a:cubicBezTo>
                <a:cubicBezTo>
                  <a:pt x="62" y="285"/>
                  <a:pt x="54" y="279"/>
                  <a:pt x="47" y="271"/>
                </a:cubicBezTo>
                <a:cubicBezTo>
                  <a:pt x="39" y="264"/>
                  <a:pt x="33" y="256"/>
                  <a:pt x="27" y="247"/>
                </a:cubicBezTo>
                <a:cubicBezTo>
                  <a:pt x="21" y="239"/>
                  <a:pt x="16" y="229"/>
                  <a:pt x="12" y="220"/>
                </a:cubicBezTo>
                <a:cubicBezTo>
                  <a:pt x="8" y="210"/>
                  <a:pt x="5" y="200"/>
                  <a:pt x="3" y="190"/>
                </a:cubicBezTo>
                <a:cubicBezTo>
                  <a:pt x="1" y="180"/>
                  <a:pt x="0" y="169"/>
                  <a:pt x="0" y="159"/>
                </a:cubicBezTo>
                <a:cubicBezTo>
                  <a:pt x="0" y="149"/>
                  <a:pt x="1" y="138"/>
                  <a:pt x="3" y="128"/>
                </a:cubicBezTo>
                <a:cubicBezTo>
                  <a:pt x="5" y="118"/>
                  <a:pt x="8" y="108"/>
                  <a:pt x="12" y="98"/>
                </a:cubicBezTo>
                <a:cubicBezTo>
                  <a:pt x="16" y="89"/>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9"/>
                  <a:pt x="307" y="98"/>
                </a:cubicBezTo>
                <a:cubicBezTo>
                  <a:pt x="311" y="108"/>
                  <a:pt x="314" y="118"/>
                  <a:pt x="316" y="128"/>
                </a:cubicBezTo>
                <a:cubicBezTo>
                  <a:pt x="318" y="138"/>
                  <a:pt x="319" y="149"/>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72" name="CuadroTexto 471"/>
          <p:cNvSpPr txBox="1"/>
          <p:nvPr/>
        </p:nvSpPr>
        <p:spPr>
          <a:xfrm>
            <a:off x="1028520" y="3111120"/>
            <a:ext cx="18903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el método (entrada).</a:t>
            </a:r>
            <a:endParaRPr lang="en-US" sz="1500" b="0" u="none" strike="noStrike">
              <a:solidFill>
                <a:srgbClr val="000000"/>
              </a:solidFill>
              <a:effectLst/>
              <a:uFillTx/>
              <a:latin typeface="Times New Roman"/>
            </a:endParaRPr>
          </a:p>
        </p:txBody>
      </p:sp>
      <p:sp>
        <p:nvSpPr>
          <p:cNvPr id="473" name="CuadroTexto 472"/>
          <p:cNvSpPr txBox="1"/>
          <p:nvPr/>
        </p:nvSpPr>
        <p:spPr>
          <a:xfrm>
            <a:off x="1028520" y="3654000"/>
            <a:ext cx="37335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O para </a:t>
            </a:r>
            <a:r>
              <a:rPr lang="en-US" sz="1500" b="0" u="none" strike="noStrike">
                <a:solidFill>
                  <a:srgbClr val="57068C"/>
                </a:solidFill>
                <a:effectLst/>
                <a:uFillTx/>
                <a:latin typeface="Montserrat"/>
                <a:ea typeface="Montserrat"/>
              </a:rPr>
              <a:t>obtener o modiﬁcar datos</a:t>
            </a:r>
            <a:r>
              <a:rPr lang="en-US" sz="1500" b="0" u="none" strike="noStrike">
                <a:solidFill>
                  <a:srgbClr val="333333"/>
                </a:solidFill>
                <a:effectLst/>
                <a:uFillTx/>
                <a:latin typeface="Montserrat"/>
                <a:ea typeface="Montserrat"/>
              </a:rPr>
              <a:t> tras su</a:t>
            </a:r>
            <a:endParaRPr lang="en-US" sz="1500" b="0" u="none" strike="noStrike">
              <a:solidFill>
                <a:srgbClr val="000000"/>
              </a:solidFill>
              <a:effectLst/>
              <a:uFillTx/>
              <a:latin typeface="Times New Roman"/>
            </a:endParaRPr>
          </a:p>
        </p:txBody>
      </p:sp>
      <p:sp>
        <p:nvSpPr>
          <p:cNvPr id="474" name="Forma libre: forma 473"/>
          <p:cNvSpPr/>
          <p:nvPr/>
        </p:nvSpPr>
        <p:spPr>
          <a:xfrm>
            <a:off x="780840" y="4562280"/>
            <a:ext cx="5067720" cy="1295640"/>
          </a:xfrm>
          <a:custGeom>
            <a:avLst/>
            <a:gdLst/>
            <a:ahLst/>
            <a:cxnLst/>
            <a:rect l="0" t="0" r="r" b="b"/>
            <a:pathLst>
              <a:path w="14077" h="3599" fill="none">
                <a:moveTo>
                  <a:pt x="0" y="0"/>
                </a:moveTo>
                <a:lnTo>
                  <a:pt x="14077" y="0"/>
                </a:lnTo>
                <a:lnTo>
                  <a:pt x="14077" y="3599"/>
                </a:lnTo>
                <a:lnTo>
                  <a:pt x="0" y="3599"/>
                </a:lnTo>
                <a:lnTo>
                  <a:pt x="0" y="0"/>
                </a:lnTo>
              </a:path>
            </a:pathLst>
          </a:custGeom>
          <a:ln w="37800">
            <a:solidFill>
              <a:srgbClr val="57068C"/>
            </a:solidFill>
            <a:miter/>
          </a:ln>
        </p:spPr>
        <p:txBody>
          <a:bodyPr lIns="18720" tIns="18720" rIns="18720" bIns="18720" anchor="t">
            <a:noAutofit/>
          </a:bodyPr>
          <a:lstStyle/>
          <a:p>
            <a:endParaRPr lang="en-US" sz="2400" b="0" u="none" strike="noStrike">
              <a:solidFill>
                <a:srgbClr val="000000"/>
              </a:solidFill>
              <a:effectLst/>
              <a:uFillTx/>
              <a:latin typeface="Times New Roman"/>
            </a:endParaRPr>
          </a:p>
        </p:txBody>
      </p:sp>
      <p:sp>
        <p:nvSpPr>
          <p:cNvPr id="475" name="CuadroTexto 474"/>
          <p:cNvSpPr txBox="1"/>
          <p:nvPr/>
        </p:nvSpPr>
        <p:spPr>
          <a:xfrm>
            <a:off x="1028520" y="3958920"/>
            <a:ext cx="16290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ejecución (salida).</a:t>
            </a:r>
            <a:endParaRPr lang="en-US" sz="1500" b="0" u="none" strike="noStrike">
              <a:solidFill>
                <a:srgbClr val="000000"/>
              </a:solidFill>
              <a:effectLst/>
              <a:uFillTx/>
              <a:latin typeface="Times New Roman"/>
            </a:endParaRPr>
          </a:p>
        </p:txBody>
      </p:sp>
      <p:sp>
        <p:nvSpPr>
          <p:cNvPr id="476" name="CuadroTexto 475"/>
          <p:cNvSpPr txBox="1"/>
          <p:nvPr/>
        </p:nvSpPr>
        <p:spPr>
          <a:xfrm>
            <a:off x="1028520" y="4758480"/>
            <a:ext cx="73332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Ejemplo:</a:t>
            </a:r>
            <a:endParaRPr lang="en-US" sz="1350" b="0" u="none" strike="noStrike">
              <a:solidFill>
                <a:srgbClr val="000000"/>
              </a:solidFill>
              <a:effectLst/>
              <a:uFillTx/>
              <a:latin typeface="Times New Roman"/>
            </a:endParaRPr>
          </a:p>
        </p:txBody>
      </p:sp>
      <p:sp>
        <p:nvSpPr>
          <p:cNvPr id="477" name="CuadroTexto 476"/>
          <p:cNvSpPr txBox="1"/>
          <p:nvPr/>
        </p:nvSpPr>
        <p:spPr>
          <a:xfrm>
            <a:off x="1028520" y="5084280"/>
            <a:ext cx="202104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miCarro.acelerar();</a:t>
            </a:r>
            <a:endParaRPr lang="en-US" sz="1800" b="0" u="none" strike="noStrike">
              <a:solidFill>
                <a:srgbClr val="000000"/>
              </a:solidFill>
              <a:effectLst/>
              <a:uFillTx/>
              <a:latin typeface="Times New Roman"/>
            </a:endParaRPr>
          </a:p>
        </p:txBody>
      </p:sp>
      <p:sp>
        <p:nvSpPr>
          <p:cNvPr id="478" name="Forma libre: forma 477"/>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79" name="CuadroTexto 478"/>
          <p:cNvSpPr txBox="1"/>
          <p:nvPr/>
        </p:nvSpPr>
        <p:spPr>
          <a:xfrm>
            <a:off x="1028520" y="5472360"/>
            <a:ext cx="12427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miCarro = objeto</a:t>
            </a:r>
            <a:endParaRPr lang="en-US" sz="1200" b="0" u="none" strike="noStrike">
              <a:solidFill>
                <a:srgbClr val="000000"/>
              </a:solidFill>
              <a:effectLst/>
              <a:uFillTx/>
              <a:latin typeface="Times New Roman"/>
            </a:endParaRPr>
          </a:p>
        </p:txBody>
      </p:sp>
      <p:sp>
        <p:nvSpPr>
          <p:cNvPr id="480" name="CuadroTexto 479"/>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pic>
        <p:nvPicPr>
          <p:cNvPr id="481" name="Imagen 480"/>
          <p:cNvPicPr/>
          <p:nvPr/>
        </p:nvPicPr>
        <p:blipFill>
          <a:blip r:embed="rId3"/>
          <a:stretch/>
        </p:blipFill>
        <p:spPr>
          <a:xfrm>
            <a:off x="6999853" y="2431260"/>
            <a:ext cx="4163627" cy="2431080"/>
          </a:xfrm>
          <a:prstGeom prst="rect">
            <a:avLst/>
          </a:prstGeom>
          <a:noFill/>
          <a:ln w="0">
            <a:noFill/>
          </a:ln>
        </p:spPr>
      </p:pic>
      <p:sp>
        <p:nvSpPr>
          <p:cNvPr id="482" name="CuadroTexto 481"/>
          <p:cNvSpPr txBox="1"/>
          <p:nvPr/>
        </p:nvSpPr>
        <p:spPr>
          <a:xfrm>
            <a:off x="11280600" y="6395400"/>
            <a:ext cx="1461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35</a:t>
            </a:r>
            <a:endParaRPr lang="en-US" sz="1050" b="0" u="none" strike="noStrike">
              <a:solidFill>
                <a:srgbClr val="000000"/>
              </a:solidFill>
              <a:effectLst/>
              <a:uFillTx/>
              <a:latin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Forma libre: forma 484"/>
          <p:cNvSpPr/>
          <p:nvPr/>
        </p:nvSpPr>
        <p:spPr>
          <a:xfrm>
            <a:off x="0" y="761760"/>
            <a:ext cx="6258240" cy="810000"/>
          </a:xfrm>
          <a:custGeom>
            <a:avLst/>
            <a:gdLst/>
            <a:ahLst/>
            <a:cxnLst/>
            <a:rect l="0" t="0" r="r" b="b"/>
            <a:pathLst>
              <a:path w="17384" h="2250">
                <a:moveTo>
                  <a:pt x="0" y="0"/>
                </a:moveTo>
                <a:lnTo>
                  <a:pt x="17384" y="0"/>
                </a:lnTo>
                <a:lnTo>
                  <a:pt x="17384"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86" name="CuadroTexto 485"/>
          <p:cNvSpPr txBox="1"/>
          <p:nvPr/>
        </p:nvSpPr>
        <p:spPr>
          <a:xfrm>
            <a:off x="838080" y="954000"/>
            <a:ext cx="459792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Parámetros vs Argumentos</a:t>
            </a:r>
            <a:endParaRPr lang="en-US" sz="2700" b="0" u="none" strike="noStrike">
              <a:solidFill>
                <a:srgbClr val="000000"/>
              </a:solidFill>
              <a:effectLst/>
              <a:uFillTx/>
              <a:latin typeface="Times New Roman"/>
            </a:endParaRPr>
          </a:p>
        </p:txBody>
      </p:sp>
      <p:sp>
        <p:nvSpPr>
          <p:cNvPr id="487" name="CuadroTexto 486"/>
          <p:cNvSpPr txBox="1"/>
          <p:nvPr/>
        </p:nvSpPr>
        <p:spPr>
          <a:xfrm>
            <a:off x="457320" y="2148480"/>
            <a:ext cx="1645200" cy="349200"/>
          </a:xfrm>
          <a:prstGeom prst="rect">
            <a:avLst/>
          </a:prstGeom>
          <a:noFill/>
          <a:ln w="0">
            <a:noFill/>
          </a:ln>
        </p:spPr>
        <p:txBody>
          <a:bodyPr wrap="none" lIns="0" tIns="0" rIns="0" bIns="0" anchor="t">
            <a:spAutoFit/>
          </a:bodyPr>
          <a:lstStyle/>
          <a:p>
            <a:r>
              <a:rPr lang="en-US" sz="2250" b="0" u="none" strike="noStrike">
                <a:solidFill>
                  <a:srgbClr val="57068C"/>
                </a:solidFill>
                <a:effectLst/>
                <a:uFillTx/>
                <a:latin typeface="Montserrat"/>
                <a:ea typeface="Montserrat"/>
              </a:rPr>
              <a:t>Parámetros</a:t>
            </a:r>
            <a:endParaRPr lang="en-US" sz="2250" b="0" u="none" strike="noStrike">
              <a:solidFill>
                <a:srgbClr val="000000"/>
              </a:solidFill>
              <a:effectLst/>
              <a:uFillTx/>
              <a:latin typeface="Times New Roman"/>
            </a:endParaRPr>
          </a:p>
        </p:txBody>
      </p:sp>
      <p:sp>
        <p:nvSpPr>
          <p:cNvPr id="488" name="CuadroTexto 487"/>
          <p:cNvSpPr txBox="1"/>
          <p:nvPr/>
        </p:nvSpPr>
        <p:spPr>
          <a:xfrm>
            <a:off x="457320" y="2640240"/>
            <a:ext cx="455004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Son los valores que un método recibe desde un objeto.</a:t>
            </a:r>
            <a:endParaRPr lang="en-US" sz="1350" b="0" u="none" strike="noStrike">
              <a:solidFill>
                <a:srgbClr val="000000"/>
              </a:solidFill>
              <a:effectLst/>
              <a:uFillTx/>
              <a:latin typeface="Times New Roman"/>
            </a:endParaRPr>
          </a:p>
        </p:txBody>
      </p:sp>
      <p:pic>
        <p:nvPicPr>
          <p:cNvPr id="489" name="Imagen 488"/>
          <p:cNvPicPr/>
          <p:nvPr/>
        </p:nvPicPr>
        <p:blipFill>
          <a:blip r:embed="rId3"/>
          <a:stretch/>
        </p:blipFill>
        <p:spPr>
          <a:xfrm>
            <a:off x="352321" y="3627160"/>
            <a:ext cx="5619839" cy="1069200"/>
          </a:xfrm>
          <a:prstGeom prst="rect">
            <a:avLst/>
          </a:prstGeom>
          <a:noFill/>
          <a:ln w="0">
            <a:noFill/>
          </a:ln>
        </p:spPr>
      </p:pic>
      <p:sp>
        <p:nvSpPr>
          <p:cNvPr id="490" name="CuadroTexto 489"/>
          <p:cNvSpPr txBox="1"/>
          <p:nvPr/>
        </p:nvSpPr>
        <p:spPr>
          <a:xfrm>
            <a:off x="457320" y="3058560"/>
            <a:ext cx="1774800" cy="186480"/>
          </a:xfrm>
          <a:prstGeom prst="rect">
            <a:avLst/>
          </a:prstGeom>
          <a:noFill/>
          <a:ln w="0">
            <a:noFill/>
          </a:ln>
        </p:spPr>
        <p:txBody>
          <a:bodyPr wrap="none" lIns="0" tIns="0" rIns="0" bIns="0" anchor="t">
            <a:spAutoFit/>
          </a:bodyPr>
          <a:lstStyle/>
          <a:p>
            <a:r>
              <a:rPr lang="en-US" sz="1200" b="0" u="none" strike="noStrike">
                <a:solidFill>
                  <a:srgbClr val="555555"/>
                </a:solidFill>
                <a:effectLst/>
                <a:uFillTx/>
                <a:latin typeface="Montserrat"/>
                <a:ea typeface="Montserrat"/>
              </a:rPr>
              <a:t>Declaración del Método</a:t>
            </a:r>
            <a:endParaRPr lang="en-US" sz="1200" b="0" u="none" strike="noStrike">
              <a:solidFill>
                <a:srgbClr val="000000"/>
              </a:solidFill>
              <a:effectLst/>
              <a:uFillTx/>
              <a:latin typeface="Times New Roman"/>
            </a:endParaRPr>
          </a:p>
        </p:txBody>
      </p:sp>
      <p:sp>
        <p:nvSpPr>
          <p:cNvPr id="491" name="CuadroTexto 490"/>
          <p:cNvSpPr txBox="1"/>
          <p:nvPr/>
        </p:nvSpPr>
        <p:spPr>
          <a:xfrm>
            <a:off x="6468540" y="2080080"/>
            <a:ext cx="1775880" cy="349200"/>
          </a:xfrm>
          <a:prstGeom prst="rect">
            <a:avLst/>
          </a:prstGeom>
          <a:noFill/>
          <a:ln w="0">
            <a:noFill/>
          </a:ln>
        </p:spPr>
        <p:txBody>
          <a:bodyPr wrap="none" lIns="0" tIns="0" rIns="0" bIns="0" anchor="t">
            <a:spAutoFit/>
          </a:bodyPr>
          <a:lstStyle/>
          <a:p>
            <a:r>
              <a:rPr lang="en-US" sz="2250" b="0" u="none" strike="noStrike">
                <a:solidFill>
                  <a:srgbClr val="57068C"/>
                </a:solidFill>
                <a:effectLst/>
                <a:uFillTx/>
                <a:latin typeface="Montserrat"/>
                <a:ea typeface="Montserrat"/>
              </a:rPr>
              <a:t>Argumentos</a:t>
            </a:r>
            <a:endParaRPr lang="en-US" sz="2250" b="0" u="none" strike="noStrike">
              <a:solidFill>
                <a:srgbClr val="000000"/>
              </a:solidFill>
              <a:effectLst/>
              <a:uFillTx/>
              <a:latin typeface="Times New Roman"/>
            </a:endParaRPr>
          </a:p>
        </p:txBody>
      </p:sp>
      <p:sp>
        <p:nvSpPr>
          <p:cNvPr id="492" name="CuadroTexto 491"/>
          <p:cNvSpPr txBox="1"/>
          <p:nvPr/>
        </p:nvSpPr>
        <p:spPr>
          <a:xfrm>
            <a:off x="6468540" y="2571840"/>
            <a:ext cx="4262400" cy="207720"/>
          </a:xfrm>
          <a:prstGeom prst="rect">
            <a:avLst/>
          </a:prstGeom>
          <a:noFill/>
          <a:ln w="0">
            <a:noFill/>
          </a:ln>
        </p:spPr>
        <p:txBody>
          <a:bodyPr wrap="none" lIns="0" tIns="0" rIns="0" bIns="0" anchor="t">
            <a:spAutoFit/>
          </a:bodyPr>
          <a:lstStyle/>
          <a:p>
            <a:r>
              <a:rPr lang="en-US" sz="1350" b="0" u="none" strike="noStrike" dirty="0">
                <a:solidFill>
                  <a:srgbClr val="333333"/>
                </a:solidFill>
                <a:effectLst/>
                <a:uFillTx/>
                <a:latin typeface="Montserrat"/>
                <a:ea typeface="Montserrat"/>
              </a:rPr>
              <a:t>Son los </a:t>
            </a:r>
            <a:r>
              <a:rPr lang="en-US" sz="1350" b="0" u="none" strike="noStrike" dirty="0" err="1">
                <a:solidFill>
                  <a:srgbClr val="333333"/>
                </a:solidFill>
                <a:effectLst/>
                <a:uFillTx/>
                <a:latin typeface="Montserrat"/>
                <a:ea typeface="Montserrat"/>
              </a:rPr>
              <a:t>valores</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que</a:t>
            </a:r>
            <a:r>
              <a:rPr lang="en-US" sz="1350" b="0" u="none" strike="noStrike" dirty="0">
                <a:solidFill>
                  <a:srgbClr val="333333"/>
                </a:solidFill>
                <a:effectLst/>
                <a:uFillTx/>
                <a:latin typeface="Montserrat"/>
                <a:ea typeface="Montserrat"/>
              </a:rPr>
              <a:t> un </a:t>
            </a:r>
            <a:r>
              <a:rPr lang="en-US" sz="1350" b="0" u="none" strike="noStrike" dirty="0" err="1">
                <a:solidFill>
                  <a:srgbClr val="333333"/>
                </a:solidFill>
                <a:effectLst/>
                <a:uFillTx/>
                <a:latin typeface="Montserrat"/>
                <a:ea typeface="Montserrat"/>
              </a:rPr>
              <a:t>objeto</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recibe</a:t>
            </a:r>
            <a:r>
              <a:rPr lang="en-US" sz="1350" b="0" u="none" strike="noStrike" dirty="0">
                <a:solidFill>
                  <a:srgbClr val="333333"/>
                </a:solidFill>
                <a:effectLst/>
                <a:uFillTx/>
                <a:latin typeface="Montserrat"/>
                <a:ea typeface="Montserrat"/>
              </a:rPr>
              <a:t> para </a:t>
            </a:r>
            <a:r>
              <a:rPr lang="en-US" sz="1350" b="0" u="none" strike="noStrike" dirty="0" err="1">
                <a:solidFill>
                  <a:srgbClr val="333333"/>
                </a:solidFill>
                <a:effectLst/>
                <a:uFillTx/>
                <a:latin typeface="Montserrat"/>
                <a:ea typeface="Montserrat"/>
              </a:rPr>
              <a:t>operar</a:t>
            </a:r>
            <a:r>
              <a:rPr lang="en-US" sz="1350" b="0" u="none" strike="noStrike" dirty="0">
                <a:solidFill>
                  <a:srgbClr val="333333"/>
                </a:solidFill>
                <a:effectLst/>
                <a:uFillTx/>
                <a:latin typeface="Montserrat"/>
                <a:ea typeface="Montserrat"/>
              </a:rPr>
              <a:t> un</a:t>
            </a:r>
            <a:endParaRPr lang="en-US" sz="1350" b="0" u="none" strike="noStrike" dirty="0">
              <a:solidFill>
                <a:srgbClr val="000000"/>
              </a:solidFill>
              <a:effectLst/>
              <a:uFillTx/>
              <a:latin typeface="Times New Roman"/>
            </a:endParaRPr>
          </a:p>
        </p:txBody>
      </p:sp>
      <p:sp>
        <p:nvSpPr>
          <p:cNvPr id="493" name="CuadroTexto 492"/>
          <p:cNvSpPr txBox="1"/>
          <p:nvPr/>
        </p:nvSpPr>
        <p:spPr>
          <a:xfrm>
            <a:off x="6468540" y="2847960"/>
            <a:ext cx="70344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método.</a:t>
            </a:r>
            <a:endParaRPr lang="en-US" sz="1350" b="0" u="none" strike="noStrike">
              <a:solidFill>
                <a:srgbClr val="000000"/>
              </a:solidFill>
              <a:effectLst/>
              <a:uFillTx/>
              <a:latin typeface="Times New Roman"/>
            </a:endParaRPr>
          </a:p>
        </p:txBody>
      </p:sp>
      <p:pic>
        <p:nvPicPr>
          <p:cNvPr id="494" name="Imagen 493"/>
          <p:cNvPicPr/>
          <p:nvPr/>
        </p:nvPicPr>
        <p:blipFill>
          <a:blip r:embed="rId4"/>
          <a:stretch/>
        </p:blipFill>
        <p:spPr>
          <a:xfrm>
            <a:off x="6285869" y="3668798"/>
            <a:ext cx="5592542" cy="792681"/>
          </a:xfrm>
          <a:prstGeom prst="rect">
            <a:avLst/>
          </a:prstGeom>
          <a:noFill/>
          <a:ln w="0">
            <a:noFill/>
          </a:ln>
        </p:spPr>
      </p:pic>
      <p:sp>
        <p:nvSpPr>
          <p:cNvPr id="495" name="Forma libre: forma 494"/>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96" name="CuadroTexto 495"/>
          <p:cNvSpPr txBox="1"/>
          <p:nvPr/>
        </p:nvSpPr>
        <p:spPr>
          <a:xfrm>
            <a:off x="6468540" y="3266640"/>
            <a:ext cx="1173600" cy="186480"/>
          </a:xfrm>
          <a:prstGeom prst="rect">
            <a:avLst/>
          </a:prstGeom>
          <a:noFill/>
          <a:ln w="0">
            <a:noFill/>
          </a:ln>
        </p:spPr>
        <p:txBody>
          <a:bodyPr wrap="none" lIns="0" tIns="0" rIns="0" bIns="0" anchor="t">
            <a:spAutoFit/>
          </a:bodyPr>
          <a:lstStyle/>
          <a:p>
            <a:r>
              <a:rPr lang="en-US" sz="1200" b="0" u="none" strike="noStrike">
                <a:solidFill>
                  <a:srgbClr val="555555"/>
                </a:solidFill>
                <a:effectLst/>
                <a:uFillTx/>
                <a:latin typeface="Montserrat"/>
                <a:ea typeface="Montserrat"/>
              </a:rPr>
              <a:t>Uso del Método</a:t>
            </a:r>
            <a:endParaRPr lang="en-US" sz="1200" b="0" u="none" strike="noStrike">
              <a:solidFill>
                <a:srgbClr val="000000"/>
              </a:solidFill>
              <a:effectLst/>
              <a:uFillTx/>
              <a:latin typeface="Times New Roman"/>
            </a:endParaRPr>
          </a:p>
        </p:txBody>
      </p:sp>
      <p:sp>
        <p:nvSpPr>
          <p:cNvPr id="497" name="CuadroTexto 496"/>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498" name="CuadroTexto 497"/>
          <p:cNvSpPr txBox="1"/>
          <p:nvPr/>
        </p:nvSpPr>
        <p:spPr>
          <a:xfrm>
            <a:off x="11273400" y="6395400"/>
            <a:ext cx="15192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36</a:t>
            </a:r>
            <a:endParaRPr lang="en-US" sz="1050" b="0" u="none" strike="noStrike">
              <a:solidFill>
                <a:srgbClr val="000000"/>
              </a:solidFill>
              <a:effectLst/>
              <a:uFillTx/>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Forma libre: forma 500"/>
          <p:cNvSpPr/>
          <p:nvPr/>
        </p:nvSpPr>
        <p:spPr>
          <a:xfrm>
            <a:off x="0" y="761760"/>
            <a:ext cx="3791160" cy="810000"/>
          </a:xfrm>
          <a:custGeom>
            <a:avLst/>
            <a:gdLst/>
            <a:ahLst/>
            <a:cxnLst/>
            <a:rect l="0" t="0" r="r" b="b"/>
            <a:pathLst>
              <a:path w="10531" h="2250">
                <a:moveTo>
                  <a:pt x="0" y="0"/>
                </a:moveTo>
                <a:lnTo>
                  <a:pt x="10531" y="0"/>
                </a:lnTo>
                <a:lnTo>
                  <a:pt x="10531"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2" name="Forma libre: forma 501"/>
          <p:cNvSpPr/>
          <p:nvPr/>
        </p:nvSpPr>
        <p:spPr>
          <a:xfrm>
            <a:off x="761760" y="2028600"/>
            <a:ext cx="114840" cy="114840"/>
          </a:xfrm>
          <a:custGeom>
            <a:avLst/>
            <a:gdLst/>
            <a:ahLst/>
            <a:cxnLst/>
            <a:rect l="0" t="0" r="r" b="b"/>
            <a:pathLst>
              <a:path w="319" h="319">
                <a:moveTo>
                  <a:pt x="319" y="159"/>
                </a:moveTo>
                <a:cubicBezTo>
                  <a:pt x="319" y="169"/>
                  <a:pt x="318" y="180"/>
                  <a:pt x="316" y="190"/>
                </a:cubicBezTo>
                <a:cubicBezTo>
                  <a:pt x="314" y="200"/>
                  <a:pt x="311" y="210"/>
                  <a:pt x="307" y="220"/>
                </a:cubicBezTo>
                <a:cubicBezTo>
                  <a:pt x="303" y="229"/>
                  <a:pt x="298" y="239"/>
                  <a:pt x="292" y="248"/>
                </a:cubicBezTo>
                <a:cubicBezTo>
                  <a:pt x="286" y="257"/>
                  <a:pt x="280" y="265"/>
                  <a:pt x="272" y="272"/>
                </a:cubicBezTo>
                <a:cubicBezTo>
                  <a:pt x="265" y="279"/>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79"/>
                  <a:pt x="47" y="272"/>
                </a:cubicBezTo>
                <a:cubicBezTo>
                  <a:pt x="39" y="265"/>
                  <a:pt x="33" y="257"/>
                  <a:pt x="27" y="248"/>
                </a:cubicBezTo>
                <a:cubicBezTo>
                  <a:pt x="21" y="239"/>
                  <a:pt x="16" y="229"/>
                  <a:pt x="12" y="220"/>
                </a:cubicBezTo>
                <a:cubicBezTo>
                  <a:pt x="8" y="210"/>
                  <a:pt x="5" y="200"/>
                  <a:pt x="3" y="190"/>
                </a:cubicBezTo>
                <a:cubicBezTo>
                  <a:pt x="1" y="180"/>
                  <a:pt x="0" y="169"/>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3" name="CuadroTexto 502"/>
          <p:cNvSpPr txBox="1"/>
          <p:nvPr/>
        </p:nvSpPr>
        <p:spPr>
          <a:xfrm>
            <a:off x="838080" y="954000"/>
            <a:ext cx="235044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Constructores</a:t>
            </a:r>
            <a:endParaRPr lang="en-US" sz="2700" b="0" u="none" strike="noStrike">
              <a:solidFill>
                <a:srgbClr val="000000"/>
              </a:solidFill>
              <a:effectLst/>
              <a:uFillTx/>
              <a:latin typeface="Times New Roman"/>
            </a:endParaRPr>
          </a:p>
        </p:txBody>
      </p:sp>
      <p:sp>
        <p:nvSpPr>
          <p:cNvPr id="504" name="CuadroTexto 503"/>
          <p:cNvSpPr txBox="1"/>
          <p:nvPr/>
        </p:nvSpPr>
        <p:spPr>
          <a:xfrm>
            <a:off x="1028520" y="1968120"/>
            <a:ext cx="86648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Es un </a:t>
            </a:r>
            <a:r>
              <a:rPr lang="en-US" sz="1500" b="0" u="none" strike="noStrike">
                <a:solidFill>
                  <a:srgbClr val="57068C"/>
                </a:solidFill>
                <a:effectLst/>
                <a:uFillTx/>
                <a:latin typeface="Montserrat"/>
                <a:ea typeface="Montserrat"/>
              </a:rPr>
              <a:t>método que contiene las acciones</a:t>
            </a:r>
            <a:r>
              <a:rPr lang="en-US" sz="1500" b="0" u="none" strike="noStrike">
                <a:solidFill>
                  <a:srgbClr val="333333"/>
                </a:solidFill>
                <a:effectLst/>
                <a:uFillTx/>
                <a:latin typeface="Montserrat"/>
                <a:ea typeface="Montserrat"/>
              </a:rPr>
              <a:t> que se realizarán por defecto al crear un objeto, en la</a:t>
            </a:r>
            <a:endParaRPr lang="en-US" sz="1500" b="0" u="none" strike="noStrike">
              <a:solidFill>
                <a:srgbClr val="000000"/>
              </a:solidFill>
              <a:effectLst/>
              <a:uFillTx/>
              <a:latin typeface="Times New Roman"/>
            </a:endParaRPr>
          </a:p>
        </p:txBody>
      </p:sp>
      <p:sp>
        <p:nvSpPr>
          <p:cNvPr id="505" name="Forma libre: forma 504"/>
          <p:cNvSpPr/>
          <p:nvPr/>
        </p:nvSpPr>
        <p:spPr>
          <a:xfrm>
            <a:off x="761760" y="287640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9"/>
                  <a:pt x="12" y="99"/>
                </a:cubicBezTo>
                <a:cubicBezTo>
                  <a:pt x="16" y="88"/>
                  <a:pt x="21" y="79"/>
                  <a:pt x="27" y="70"/>
                </a:cubicBezTo>
                <a:cubicBezTo>
                  <a:pt x="33" y="62"/>
                  <a:pt x="39" y="54"/>
                  <a:pt x="47" y="46"/>
                </a:cubicBezTo>
                <a:cubicBezTo>
                  <a:pt x="54" y="39"/>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39"/>
                  <a:pt x="272" y="46"/>
                </a:cubicBezTo>
                <a:cubicBezTo>
                  <a:pt x="280" y="54"/>
                  <a:pt x="286" y="62"/>
                  <a:pt x="292" y="70"/>
                </a:cubicBezTo>
                <a:cubicBezTo>
                  <a:pt x="298" y="79"/>
                  <a:pt x="303" y="88"/>
                  <a:pt x="307" y="99"/>
                </a:cubicBezTo>
                <a:cubicBezTo>
                  <a:pt x="311" y="109"/>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6" name="CuadroTexto 505"/>
          <p:cNvSpPr txBox="1"/>
          <p:nvPr/>
        </p:nvSpPr>
        <p:spPr>
          <a:xfrm>
            <a:off x="1028520" y="2282400"/>
            <a:ext cx="72486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mayoría de los casos, se inicializan los valores de los atributos en el constructor.</a:t>
            </a:r>
            <a:endParaRPr lang="en-US" sz="1500" b="0" u="none" strike="noStrike">
              <a:solidFill>
                <a:srgbClr val="000000"/>
              </a:solidFill>
              <a:effectLst/>
              <a:uFillTx/>
              <a:latin typeface="Times New Roman"/>
            </a:endParaRPr>
          </a:p>
        </p:txBody>
      </p:sp>
      <p:sp>
        <p:nvSpPr>
          <p:cNvPr id="507" name="Forma libre: forma 506"/>
          <p:cNvSpPr/>
          <p:nvPr/>
        </p:nvSpPr>
        <p:spPr>
          <a:xfrm>
            <a:off x="761760" y="3419280"/>
            <a:ext cx="114840" cy="114840"/>
          </a:xfrm>
          <a:custGeom>
            <a:avLst/>
            <a:gdLst/>
            <a:ahLst/>
            <a:cxnLst/>
            <a:rect l="0" t="0" r="r" b="b"/>
            <a:pathLst>
              <a:path w="319" h="319">
                <a:moveTo>
                  <a:pt x="319" y="159"/>
                </a:moveTo>
                <a:cubicBezTo>
                  <a:pt x="319" y="169"/>
                  <a:pt x="318" y="181"/>
                  <a:pt x="316" y="191"/>
                </a:cubicBezTo>
                <a:cubicBezTo>
                  <a:pt x="314" y="201"/>
                  <a:pt x="311" y="211"/>
                  <a:pt x="307" y="221"/>
                </a:cubicBezTo>
                <a:cubicBezTo>
                  <a:pt x="303" y="230"/>
                  <a:pt x="298" y="239"/>
                  <a:pt x="292" y="248"/>
                </a:cubicBezTo>
                <a:cubicBezTo>
                  <a:pt x="286" y="257"/>
                  <a:pt x="280" y="265"/>
                  <a:pt x="272" y="272"/>
                </a:cubicBezTo>
                <a:cubicBezTo>
                  <a:pt x="265" y="279"/>
                  <a:pt x="256" y="286"/>
                  <a:pt x="247" y="292"/>
                </a:cubicBezTo>
                <a:cubicBezTo>
                  <a:pt x="238" y="298"/>
                  <a:pt x="229" y="302"/>
                  <a:pt x="220" y="306"/>
                </a:cubicBezTo>
                <a:cubicBezTo>
                  <a:pt x="210" y="310"/>
                  <a:pt x="200" y="313"/>
                  <a:pt x="190" y="315"/>
                </a:cubicBezTo>
                <a:cubicBezTo>
                  <a:pt x="180" y="318"/>
                  <a:pt x="169" y="319"/>
                  <a:pt x="159" y="319"/>
                </a:cubicBezTo>
                <a:cubicBezTo>
                  <a:pt x="148" y="319"/>
                  <a:pt x="138" y="318"/>
                  <a:pt x="128" y="315"/>
                </a:cubicBezTo>
                <a:cubicBezTo>
                  <a:pt x="118" y="313"/>
                  <a:pt x="108" y="310"/>
                  <a:pt x="98" y="306"/>
                </a:cubicBezTo>
                <a:cubicBezTo>
                  <a:pt x="89" y="302"/>
                  <a:pt x="79" y="298"/>
                  <a:pt x="71" y="292"/>
                </a:cubicBezTo>
                <a:cubicBezTo>
                  <a:pt x="62" y="286"/>
                  <a:pt x="54" y="279"/>
                  <a:pt x="47" y="272"/>
                </a:cubicBezTo>
                <a:cubicBezTo>
                  <a:pt x="39" y="265"/>
                  <a:pt x="33" y="257"/>
                  <a:pt x="27" y="248"/>
                </a:cubicBezTo>
                <a:cubicBezTo>
                  <a:pt x="21" y="239"/>
                  <a:pt x="16" y="230"/>
                  <a:pt x="12" y="221"/>
                </a:cubicBezTo>
                <a:cubicBezTo>
                  <a:pt x="8" y="211"/>
                  <a:pt x="5" y="201"/>
                  <a:pt x="3" y="191"/>
                </a:cubicBezTo>
                <a:cubicBezTo>
                  <a:pt x="1" y="181"/>
                  <a:pt x="0" y="169"/>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8" name="CuadroTexto 507"/>
          <p:cNvSpPr txBox="1"/>
          <p:nvPr/>
        </p:nvSpPr>
        <p:spPr>
          <a:xfrm>
            <a:off x="1028520" y="2815920"/>
            <a:ext cx="270288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No es obligatoria su creación.</a:t>
            </a:r>
            <a:endParaRPr lang="en-US" sz="1500" b="0" u="none" strike="noStrike">
              <a:solidFill>
                <a:srgbClr val="000000"/>
              </a:solidFill>
              <a:effectLst/>
              <a:uFillTx/>
              <a:latin typeface="Times New Roman"/>
            </a:endParaRPr>
          </a:p>
        </p:txBody>
      </p:sp>
      <p:sp>
        <p:nvSpPr>
          <p:cNvPr id="509" name="Forma libre: forma 508"/>
          <p:cNvSpPr/>
          <p:nvPr/>
        </p:nvSpPr>
        <p:spPr>
          <a:xfrm>
            <a:off x="761760" y="3952800"/>
            <a:ext cx="114840" cy="114480"/>
          </a:xfrm>
          <a:custGeom>
            <a:avLst/>
            <a:gdLst/>
            <a:ahLst/>
            <a:cxnLst/>
            <a:rect l="0" t="0" r="r" b="b"/>
            <a:pathLst>
              <a:path w="319" h="318">
                <a:moveTo>
                  <a:pt x="319" y="158"/>
                </a:moveTo>
                <a:cubicBezTo>
                  <a:pt x="319" y="169"/>
                  <a:pt x="318" y="179"/>
                  <a:pt x="316" y="189"/>
                </a:cubicBezTo>
                <a:cubicBezTo>
                  <a:pt x="314" y="200"/>
                  <a:pt x="311" y="210"/>
                  <a:pt x="307" y="219"/>
                </a:cubicBezTo>
                <a:cubicBezTo>
                  <a:pt x="303" y="229"/>
                  <a:pt x="298" y="238"/>
                  <a:pt x="292" y="247"/>
                </a:cubicBezTo>
                <a:cubicBezTo>
                  <a:pt x="286" y="255"/>
                  <a:pt x="280" y="263"/>
                  <a:pt x="272" y="271"/>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1"/>
                </a:cubicBezTo>
                <a:cubicBezTo>
                  <a:pt x="39" y="263"/>
                  <a:pt x="33" y="255"/>
                  <a:pt x="27" y="247"/>
                </a:cubicBezTo>
                <a:cubicBezTo>
                  <a:pt x="21" y="238"/>
                  <a:pt x="16" y="229"/>
                  <a:pt x="12" y="219"/>
                </a:cubicBezTo>
                <a:cubicBezTo>
                  <a:pt x="8" y="210"/>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4"/>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4"/>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10" name="CuadroTexto 509"/>
          <p:cNvSpPr txBox="1"/>
          <p:nvPr/>
        </p:nvSpPr>
        <p:spPr>
          <a:xfrm>
            <a:off x="1028520" y="3358800"/>
            <a:ext cx="37789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El </a:t>
            </a:r>
            <a:r>
              <a:rPr lang="en-US" sz="1500" b="0" u="none" strike="noStrike">
                <a:solidFill>
                  <a:srgbClr val="57068C"/>
                </a:solidFill>
                <a:effectLst/>
                <a:uFillTx/>
                <a:latin typeface="Montserrat"/>
                <a:ea typeface="Montserrat"/>
              </a:rPr>
              <a:t>nombre debe ser el mismo de la clase.</a:t>
            </a:r>
            <a:endParaRPr lang="en-US" sz="1500" b="0" u="none" strike="noStrike">
              <a:solidFill>
                <a:srgbClr val="000000"/>
              </a:solidFill>
              <a:effectLst/>
              <a:uFillTx/>
              <a:latin typeface="Times New Roman"/>
            </a:endParaRPr>
          </a:p>
        </p:txBody>
      </p:sp>
      <p:sp>
        <p:nvSpPr>
          <p:cNvPr id="511" name="Forma libre: forma 510"/>
          <p:cNvSpPr/>
          <p:nvPr/>
        </p:nvSpPr>
        <p:spPr>
          <a:xfrm>
            <a:off x="761760" y="449568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12" name="CuadroTexto 511"/>
          <p:cNvSpPr txBox="1"/>
          <p:nvPr/>
        </p:nvSpPr>
        <p:spPr>
          <a:xfrm>
            <a:off x="1028520" y="3892320"/>
            <a:ext cx="226224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No retorna ningún valor.</a:t>
            </a:r>
            <a:endParaRPr lang="en-US" sz="1500" b="0" u="none" strike="noStrike">
              <a:solidFill>
                <a:srgbClr val="000000"/>
              </a:solidFill>
              <a:effectLst/>
              <a:uFillTx/>
              <a:latin typeface="Times New Roman"/>
            </a:endParaRPr>
          </a:p>
        </p:txBody>
      </p:sp>
      <p:sp>
        <p:nvSpPr>
          <p:cNvPr id="513" name="Forma libre: forma 512"/>
          <p:cNvSpPr/>
          <p:nvPr/>
        </p:nvSpPr>
        <p:spPr>
          <a:xfrm>
            <a:off x="761760" y="502884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3"/>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3"/>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40"/>
                  <a:pt x="3" y="128"/>
                </a:cubicBezTo>
                <a:cubicBezTo>
                  <a:pt x="5" y="118"/>
                  <a:pt x="8" y="108"/>
                  <a:pt x="12" y="98"/>
                </a:cubicBezTo>
                <a:cubicBezTo>
                  <a:pt x="16" y="89"/>
                  <a:pt x="21" y="80"/>
                  <a:pt x="27" y="71"/>
                </a:cubicBezTo>
                <a:cubicBezTo>
                  <a:pt x="33" y="62"/>
                  <a:pt x="39" y="54"/>
                  <a:pt x="47" y="47"/>
                </a:cubicBezTo>
                <a:cubicBezTo>
                  <a:pt x="54" y="40"/>
                  <a:pt x="62" y="33"/>
                  <a:pt x="71" y="27"/>
                </a:cubicBezTo>
                <a:cubicBezTo>
                  <a:pt x="79" y="21"/>
                  <a:pt x="89" y="17"/>
                  <a:pt x="98" y="13"/>
                </a:cubicBezTo>
                <a:cubicBezTo>
                  <a:pt x="108" y="9"/>
                  <a:pt x="118" y="6"/>
                  <a:pt x="128" y="4"/>
                </a:cubicBezTo>
                <a:cubicBezTo>
                  <a:pt x="138" y="2"/>
                  <a:pt x="148" y="0"/>
                  <a:pt x="159" y="0"/>
                </a:cubicBezTo>
                <a:cubicBezTo>
                  <a:pt x="169" y="0"/>
                  <a:pt x="180" y="2"/>
                  <a:pt x="190" y="4"/>
                </a:cubicBezTo>
                <a:cubicBezTo>
                  <a:pt x="200" y="6"/>
                  <a:pt x="210" y="9"/>
                  <a:pt x="220" y="13"/>
                </a:cubicBezTo>
                <a:cubicBezTo>
                  <a:pt x="229" y="17"/>
                  <a:pt x="238" y="21"/>
                  <a:pt x="247" y="27"/>
                </a:cubicBezTo>
                <a:cubicBezTo>
                  <a:pt x="256" y="33"/>
                  <a:pt x="265" y="40"/>
                  <a:pt x="272" y="47"/>
                </a:cubicBezTo>
                <a:cubicBezTo>
                  <a:pt x="280" y="54"/>
                  <a:pt x="286" y="62"/>
                  <a:pt x="292" y="71"/>
                </a:cubicBezTo>
                <a:cubicBezTo>
                  <a:pt x="298" y="80"/>
                  <a:pt x="303" y="89"/>
                  <a:pt x="307" y="98"/>
                </a:cubicBezTo>
                <a:cubicBezTo>
                  <a:pt x="311" y="108"/>
                  <a:pt x="314" y="118"/>
                  <a:pt x="316" y="128"/>
                </a:cubicBezTo>
                <a:cubicBezTo>
                  <a:pt x="318" y="140"/>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14" name="CuadroTexto 513"/>
          <p:cNvSpPr txBox="1"/>
          <p:nvPr/>
        </p:nvSpPr>
        <p:spPr>
          <a:xfrm>
            <a:off x="1028520" y="4435200"/>
            <a:ext cx="750996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Pueden existir varios constructores</a:t>
            </a:r>
            <a:r>
              <a:rPr lang="en-US" sz="1500" b="0" u="none" strike="noStrike">
                <a:solidFill>
                  <a:srgbClr val="333333"/>
                </a:solidFill>
                <a:effectLst/>
                <a:uFillTx/>
                <a:latin typeface="Montserrat"/>
                <a:ea typeface="Montserrat"/>
              </a:rPr>
              <a:t> (sólo se deben diferenciar en sus parámetros).</a:t>
            </a:r>
            <a:endParaRPr lang="en-US" sz="1500" b="0" u="none" strike="noStrike">
              <a:solidFill>
                <a:srgbClr val="000000"/>
              </a:solidFill>
              <a:effectLst/>
              <a:uFillTx/>
              <a:latin typeface="Times New Roman"/>
            </a:endParaRPr>
          </a:p>
        </p:txBody>
      </p:sp>
      <p:sp>
        <p:nvSpPr>
          <p:cNvPr id="515" name="Forma libre: forma 514"/>
          <p:cNvSpPr/>
          <p:nvPr/>
        </p:nvSpPr>
        <p:spPr>
          <a:xfrm>
            <a:off x="761760" y="5572080"/>
            <a:ext cx="114840" cy="114480"/>
          </a:xfrm>
          <a:custGeom>
            <a:avLst/>
            <a:gdLst/>
            <a:ahLst/>
            <a:cxnLst/>
            <a:rect l="0" t="0" r="r" b="b"/>
            <a:pathLst>
              <a:path w="319" h="318">
                <a:moveTo>
                  <a:pt x="319" y="158"/>
                </a:moveTo>
                <a:cubicBezTo>
                  <a:pt x="319" y="169"/>
                  <a:pt x="318" y="179"/>
                  <a:pt x="316" y="189"/>
                </a:cubicBezTo>
                <a:cubicBezTo>
                  <a:pt x="314" y="200"/>
                  <a:pt x="311" y="209"/>
                  <a:pt x="307" y="220"/>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20"/>
                </a:cubicBezTo>
                <a:cubicBezTo>
                  <a:pt x="8" y="209"/>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16" name="CuadroTexto 515"/>
          <p:cNvSpPr txBox="1"/>
          <p:nvPr/>
        </p:nvSpPr>
        <p:spPr>
          <a:xfrm>
            <a:off x="1028520" y="4968720"/>
            <a:ext cx="68367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Dado el caso de existir varios constructores, </a:t>
            </a:r>
            <a:r>
              <a:rPr lang="en-US" sz="1500" b="0" u="none" strike="noStrike">
                <a:solidFill>
                  <a:srgbClr val="57068C"/>
                </a:solidFill>
                <a:effectLst/>
                <a:uFillTx/>
                <a:latin typeface="Montserrat"/>
                <a:ea typeface="Montserrat"/>
              </a:rPr>
              <a:t>sólo se ejecutará uno</a:t>
            </a:r>
            <a:r>
              <a:rPr lang="en-US" sz="1500" b="0" u="none" strike="noStrike">
                <a:solidFill>
                  <a:srgbClr val="333333"/>
                </a:solidFill>
                <a:effectLst/>
                <a:uFillTx/>
                <a:latin typeface="Montserrat"/>
                <a:ea typeface="Montserrat"/>
              </a:rPr>
              <a:t> de éstos.</a:t>
            </a:r>
            <a:endParaRPr lang="en-US" sz="1500" b="0" u="none" strike="noStrike">
              <a:solidFill>
                <a:srgbClr val="000000"/>
              </a:solidFill>
              <a:effectLst/>
              <a:uFillTx/>
              <a:latin typeface="Times New Roman"/>
            </a:endParaRPr>
          </a:p>
        </p:txBody>
      </p:sp>
      <p:sp>
        <p:nvSpPr>
          <p:cNvPr id="517" name="Forma libre: forma 516"/>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18" name="CuadroTexto 517"/>
          <p:cNvSpPr txBox="1"/>
          <p:nvPr/>
        </p:nvSpPr>
        <p:spPr>
          <a:xfrm>
            <a:off x="1028520" y="5511600"/>
            <a:ext cx="47505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Se recomienda el uso de </a:t>
            </a:r>
            <a:r>
              <a:rPr lang="en-US" sz="1500" b="0" u="none" strike="noStrike">
                <a:solidFill>
                  <a:srgbClr val="57068C"/>
                </a:solidFill>
                <a:effectLst/>
                <a:uFillTx/>
                <a:latin typeface="Montserrat"/>
                <a:ea typeface="Montserrat"/>
              </a:rPr>
              <a:t>modiﬁcadores de accesos.</a:t>
            </a:r>
            <a:endParaRPr lang="en-US" sz="1500" b="0" u="none" strike="noStrike">
              <a:solidFill>
                <a:srgbClr val="000000"/>
              </a:solidFill>
              <a:effectLst/>
              <a:uFillTx/>
              <a:latin typeface="Times New Roman"/>
            </a:endParaRPr>
          </a:p>
        </p:txBody>
      </p:sp>
      <p:sp>
        <p:nvSpPr>
          <p:cNvPr id="519" name="CuadroTexto 518"/>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520" name="CuadroTexto 519"/>
          <p:cNvSpPr txBox="1"/>
          <p:nvPr/>
        </p:nvSpPr>
        <p:spPr>
          <a:xfrm>
            <a:off x="11277720" y="6395400"/>
            <a:ext cx="1490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37</a:t>
            </a:r>
            <a:endParaRPr lang="en-US" sz="1050" b="0" u="none" strike="noStrike">
              <a:solidFill>
                <a:srgbClr val="000000"/>
              </a:solidFill>
              <a:effectLst/>
              <a:uFillTx/>
              <a:latin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Forma libre: forma 522"/>
          <p:cNvSpPr/>
          <p:nvPr/>
        </p:nvSpPr>
        <p:spPr>
          <a:xfrm>
            <a:off x="0" y="761760"/>
            <a:ext cx="5524560" cy="810000"/>
          </a:xfrm>
          <a:custGeom>
            <a:avLst/>
            <a:gdLst/>
            <a:ahLst/>
            <a:cxnLst/>
            <a:rect l="0" t="0" r="r" b="b"/>
            <a:pathLst>
              <a:path w="15346" h="2250">
                <a:moveTo>
                  <a:pt x="0" y="0"/>
                </a:moveTo>
                <a:lnTo>
                  <a:pt x="15346" y="0"/>
                </a:lnTo>
                <a:lnTo>
                  <a:pt x="15346"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24" name="CuadroTexto 523"/>
          <p:cNvSpPr txBox="1"/>
          <p:nvPr/>
        </p:nvSpPr>
        <p:spPr>
          <a:xfrm>
            <a:off x="838080" y="954000"/>
            <a:ext cx="39078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Constructores: Ejemplo</a:t>
            </a:r>
            <a:endParaRPr lang="en-US" sz="2700" b="0" u="none" strike="noStrike">
              <a:solidFill>
                <a:srgbClr val="000000"/>
              </a:solidFill>
              <a:effectLst/>
              <a:uFillTx/>
              <a:latin typeface="Times New Roman"/>
            </a:endParaRPr>
          </a:p>
        </p:txBody>
      </p:sp>
      <p:pic>
        <p:nvPicPr>
          <p:cNvPr id="525" name="Imagen 524"/>
          <p:cNvPicPr/>
          <p:nvPr/>
        </p:nvPicPr>
        <p:blipFill>
          <a:blip r:embed="rId3"/>
          <a:stretch/>
        </p:blipFill>
        <p:spPr>
          <a:xfrm>
            <a:off x="762120" y="3610080"/>
            <a:ext cx="5105160" cy="990360"/>
          </a:xfrm>
          <a:prstGeom prst="rect">
            <a:avLst/>
          </a:prstGeom>
          <a:noFill/>
          <a:ln w="0">
            <a:noFill/>
          </a:ln>
        </p:spPr>
      </p:pic>
      <p:sp>
        <p:nvSpPr>
          <p:cNvPr id="526" name="CuadroTexto 525"/>
          <p:cNvSpPr txBox="1"/>
          <p:nvPr/>
        </p:nvSpPr>
        <p:spPr>
          <a:xfrm>
            <a:off x="762120" y="3206520"/>
            <a:ext cx="259596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Declaración del Constructor</a:t>
            </a:r>
            <a:endParaRPr lang="en-US" sz="1500" b="0" u="none" strike="noStrike">
              <a:solidFill>
                <a:srgbClr val="000000"/>
              </a:solidFill>
              <a:effectLst/>
              <a:uFillTx/>
              <a:latin typeface="Times New Roman"/>
            </a:endParaRPr>
          </a:p>
        </p:txBody>
      </p:sp>
      <p:pic>
        <p:nvPicPr>
          <p:cNvPr id="527" name="Imagen 526"/>
          <p:cNvPicPr/>
          <p:nvPr/>
        </p:nvPicPr>
        <p:blipFill>
          <a:blip r:embed="rId4"/>
          <a:stretch/>
        </p:blipFill>
        <p:spPr>
          <a:xfrm>
            <a:off x="6324480" y="3686040"/>
            <a:ext cx="5105160" cy="837720"/>
          </a:xfrm>
          <a:prstGeom prst="rect">
            <a:avLst/>
          </a:prstGeom>
          <a:noFill/>
          <a:ln w="0">
            <a:noFill/>
          </a:ln>
        </p:spPr>
      </p:pic>
      <p:sp>
        <p:nvSpPr>
          <p:cNvPr id="528" name="Forma libre: forma 527"/>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29" name="CuadroTexto 528"/>
          <p:cNvSpPr txBox="1"/>
          <p:nvPr/>
        </p:nvSpPr>
        <p:spPr>
          <a:xfrm>
            <a:off x="6324480" y="3206520"/>
            <a:ext cx="184428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Uso del Constructor</a:t>
            </a:r>
            <a:endParaRPr lang="en-US" sz="1500" b="0" u="none" strike="noStrike">
              <a:solidFill>
                <a:srgbClr val="000000"/>
              </a:solidFill>
              <a:effectLst/>
              <a:uFillTx/>
              <a:latin typeface="Times New Roman"/>
            </a:endParaRPr>
          </a:p>
        </p:txBody>
      </p:sp>
      <p:sp>
        <p:nvSpPr>
          <p:cNvPr id="530" name="CuadroTexto 529"/>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531" name="CuadroTexto 530"/>
          <p:cNvSpPr txBox="1"/>
          <p:nvPr/>
        </p:nvSpPr>
        <p:spPr>
          <a:xfrm>
            <a:off x="11269800" y="6395400"/>
            <a:ext cx="1562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38</a:t>
            </a:r>
            <a:endParaRPr lang="en-US" sz="1050" b="0" u="none" strike="noStrike">
              <a:solidFill>
                <a:srgbClr val="000000"/>
              </a:solidFill>
              <a:effectLst/>
              <a:uFillTx/>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Forma libre: forma 533"/>
          <p:cNvSpPr/>
          <p:nvPr/>
        </p:nvSpPr>
        <p:spPr>
          <a:xfrm>
            <a:off x="0" y="500501"/>
            <a:ext cx="6610680" cy="810000"/>
          </a:xfrm>
          <a:custGeom>
            <a:avLst/>
            <a:gdLst/>
            <a:ahLst/>
            <a:cxnLst/>
            <a:rect l="0" t="0" r="r" b="b"/>
            <a:pathLst>
              <a:path w="18363" h="2250">
                <a:moveTo>
                  <a:pt x="0" y="0"/>
                </a:moveTo>
                <a:lnTo>
                  <a:pt x="18363" y="0"/>
                </a:lnTo>
                <a:lnTo>
                  <a:pt x="18363"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35" name="CuadroTexto 534"/>
          <p:cNvSpPr txBox="1"/>
          <p:nvPr/>
        </p:nvSpPr>
        <p:spPr>
          <a:xfrm>
            <a:off x="838080" y="692741"/>
            <a:ext cx="48754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Sobrecarga de Constructores</a:t>
            </a:r>
            <a:endParaRPr lang="en-US" sz="2700" b="0" u="none" strike="noStrike">
              <a:solidFill>
                <a:srgbClr val="000000"/>
              </a:solidFill>
              <a:effectLst/>
              <a:uFillTx/>
              <a:latin typeface="Times New Roman"/>
            </a:endParaRPr>
          </a:p>
        </p:txBody>
      </p:sp>
      <p:sp>
        <p:nvSpPr>
          <p:cNvPr id="536" name="CuadroTexto 535"/>
          <p:cNvSpPr txBox="1"/>
          <p:nvPr/>
        </p:nvSpPr>
        <p:spPr>
          <a:xfrm>
            <a:off x="762120" y="1649981"/>
            <a:ext cx="101847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Permite deﬁnir más de un constructor con el mismo nombre, con la condición de que no puede haber dos de</a:t>
            </a:r>
            <a:endParaRPr lang="en-US" sz="1500" b="0" u="none" strike="noStrike">
              <a:solidFill>
                <a:srgbClr val="000000"/>
              </a:solidFill>
              <a:effectLst/>
              <a:uFillTx/>
              <a:latin typeface="Times New Roman"/>
            </a:endParaRPr>
          </a:p>
        </p:txBody>
      </p:sp>
      <p:pic>
        <p:nvPicPr>
          <p:cNvPr id="537" name="Imagen 536"/>
          <p:cNvPicPr/>
          <p:nvPr/>
        </p:nvPicPr>
        <p:blipFill>
          <a:blip r:embed="rId2"/>
          <a:stretch/>
        </p:blipFill>
        <p:spPr>
          <a:xfrm>
            <a:off x="3638700" y="2458080"/>
            <a:ext cx="4914360" cy="3809520"/>
          </a:xfrm>
          <a:prstGeom prst="rect">
            <a:avLst/>
          </a:prstGeom>
          <a:noFill/>
          <a:ln w="0">
            <a:noFill/>
          </a:ln>
        </p:spPr>
      </p:pic>
      <p:sp>
        <p:nvSpPr>
          <p:cNvPr id="538" name="Forma libre: forma 537"/>
          <p:cNvSpPr/>
          <p:nvPr/>
        </p:nvSpPr>
        <p:spPr>
          <a:xfrm>
            <a:off x="761760" y="6838920"/>
            <a:ext cx="10668240" cy="9720"/>
          </a:xfrm>
          <a:custGeom>
            <a:avLst/>
            <a:gdLst/>
            <a:ahLst/>
            <a:cxnLst/>
            <a:rect l="0" t="0" r="r" b="b"/>
            <a:pathLst>
              <a:path w="29634" h="27">
                <a:moveTo>
                  <a:pt x="0" y="0"/>
                </a:moveTo>
                <a:lnTo>
                  <a:pt x="29634" y="0"/>
                </a:lnTo>
                <a:lnTo>
                  <a:pt x="29634" y="27"/>
                </a:lnTo>
                <a:lnTo>
                  <a:pt x="0" y="27"/>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39" name="CuadroTexto 538"/>
          <p:cNvSpPr txBox="1"/>
          <p:nvPr/>
        </p:nvSpPr>
        <p:spPr>
          <a:xfrm>
            <a:off x="762120" y="1964261"/>
            <a:ext cx="45396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ellos con el mismo número y tipo de parámetros.</a:t>
            </a:r>
            <a:endParaRPr lang="en-US" sz="1500" b="0" u="none" strike="noStrike">
              <a:solidFill>
                <a:srgbClr val="000000"/>
              </a:solidFill>
              <a:effectLst/>
              <a:uFillTx/>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orma libre: forma 39"/>
          <p:cNvSpPr/>
          <p:nvPr/>
        </p:nvSpPr>
        <p:spPr>
          <a:xfrm>
            <a:off x="0" y="761760"/>
            <a:ext cx="4753080" cy="810000"/>
          </a:xfrm>
          <a:custGeom>
            <a:avLst/>
            <a:gdLst/>
            <a:ahLst/>
            <a:cxnLst/>
            <a:rect l="0" t="0" r="r" b="b"/>
            <a:pathLst>
              <a:path w="13203" h="2250">
                <a:moveTo>
                  <a:pt x="0" y="0"/>
                </a:moveTo>
                <a:lnTo>
                  <a:pt x="13203" y="0"/>
                </a:lnTo>
                <a:lnTo>
                  <a:pt x="13203"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1" name="Forma libre: forma 40"/>
          <p:cNvSpPr/>
          <p:nvPr/>
        </p:nvSpPr>
        <p:spPr>
          <a:xfrm>
            <a:off x="761760" y="6676920"/>
            <a:ext cx="10668240" cy="9720"/>
          </a:xfrm>
          <a:custGeom>
            <a:avLst/>
            <a:gdLst/>
            <a:ahLst/>
            <a:cxnLst/>
            <a:rect l="0" t="0" r="r" b="b"/>
            <a:pathLst>
              <a:path w="29634" h="27">
                <a:moveTo>
                  <a:pt x="0" y="0"/>
                </a:moveTo>
                <a:lnTo>
                  <a:pt x="29634" y="0"/>
                </a:lnTo>
                <a:lnTo>
                  <a:pt x="29634" y="27"/>
                </a:lnTo>
                <a:lnTo>
                  <a:pt x="0" y="27"/>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42" name="Imagen 41"/>
          <p:cNvPicPr/>
          <p:nvPr/>
        </p:nvPicPr>
        <p:blipFill>
          <a:blip r:embed="rId2"/>
          <a:stretch/>
        </p:blipFill>
        <p:spPr>
          <a:xfrm>
            <a:off x="1914480" y="1876320"/>
            <a:ext cx="8362440" cy="4571640"/>
          </a:xfrm>
          <a:prstGeom prst="rect">
            <a:avLst/>
          </a:prstGeom>
          <a:noFill/>
          <a:ln w="0">
            <a:noFill/>
          </a:ln>
        </p:spPr>
      </p:pic>
      <p:sp>
        <p:nvSpPr>
          <p:cNvPr id="43" name="CuadroTexto 42"/>
          <p:cNvSpPr txBox="1"/>
          <p:nvPr/>
        </p:nvSpPr>
        <p:spPr>
          <a:xfrm>
            <a:off x="838080" y="954000"/>
            <a:ext cx="31935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Vectores - Solución</a:t>
            </a:r>
            <a:endParaRPr lang="en-US" sz="2700" b="0" u="none" strike="noStrike">
              <a:solidFill>
                <a:srgbClr val="000000"/>
              </a:solidFill>
              <a:effectLst/>
              <a:uFillTx/>
              <a:latin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Forma libre: forma 541"/>
          <p:cNvSpPr/>
          <p:nvPr/>
        </p:nvSpPr>
        <p:spPr>
          <a:xfrm>
            <a:off x="0" y="369872"/>
            <a:ext cx="8096400" cy="810000"/>
          </a:xfrm>
          <a:custGeom>
            <a:avLst/>
            <a:gdLst/>
            <a:ahLst/>
            <a:cxnLst/>
            <a:rect l="0" t="0" r="r" b="b"/>
            <a:pathLst>
              <a:path w="22490" h="2250">
                <a:moveTo>
                  <a:pt x="0" y="0"/>
                </a:moveTo>
                <a:lnTo>
                  <a:pt x="22490" y="0"/>
                </a:lnTo>
                <a:lnTo>
                  <a:pt x="22490"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43" name="Forma libre: forma 542"/>
          <p:cNvSpPr/>
          <p:nvPr/>
        </p:nvSpPr>
        <p:spPr>
          <a:xfrm>
            <a:off x="761760" y="1484432"/>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44" name="CuadroTexto 543"/>
          <p:cNvSpPr txBox="1"/>
          <p:nvPr/>
        </p:nvSpPr>
        <p:spPr>
          <a:xfrm>
            <a:off x="838080" y="562112"/>
            <a:ext cx="60897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Definición y Características</a:t>
            </a:r>
            <a:endParaRPr lang="en-US" sz="2700" b="0" u="none" strike="noStrike">
              <a:solidFill>
                <a:srgbClr val="000000"/>
              </a:solidFill>
              <a:effectLst/>
              <a:uFillTx/>
              <a:latin typeface="Times New Roman"/>
            </a:endParaRPr>
          </a:p>
        </p:txBody>
      </p:sp>
      <p:sp>
        <p:nvSpPr>
          <p:cNvPr id="545" name="CuadroTexto 544"/>
          <p:cNvSpPr txBox="1"/>
          <p:nvPr/>
        </p:nvSpPr>
        <p:spPr>
          <a:xfrm>
            <a:off x="1028520" y="1432232"/>
            <a:ext cx="427032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Deﬁnición:</a:t>
            </a:r>
            <a:r>
              <a:rPr lang="en-US" sz="1200" b="0" u="none" strike="noStrike">
                <a:solidFill>
                  <a:srgbClr val="333333"/>
                </a:solidFill>
                <a:effectLst/>
                <a:uFillTx/>
                <a:latin typeface="Montserrat"/>
                <a:ea typeface="Montserrat"/>
              </a:rPr>
              <a:t> Procesos o acciones disponibles para el objeto.</a:t>
            </a:r>
            <a:endParaRPr lang="en-US" sz="1200" b="0" u="none" strike="noStrike">
              <a:solidFill>
                <a:srgbClr val="000000"/>
              </a:solidFill>
              <a:effectLst/>
              <a:uFillTx/>
              <a:latin typeface="Times New Roman"/>
            </a:endParaRPr>
          </a:p>
        </p:txBody>
      </p:sp>
      <p:sp>
        <p:nvSpPr>
          <p:cNvPr id="546" name="CuadroTexto 545"/>
          <p:cNvSpPr txBox="1"/>
          <p:nvPr/>
        </p:nvSpPr>
        <p:spPr>
          <a:xfrm>
            <a:off x="1028520" y="1679912"/>
            <a:ext cx="429948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Abstracción de operaciones que pueden realizarse con un</a:t>
            </a:r>
            <a:endParaRPr lang="en-US" sz="1200" b="0" u="none" strike="noStrike">
              <a:solidFill>
                <a:srgbClr val="000000"/>
              </a:solidFill>
              <a:effectLst/>
              <a:uFillTx/>
              <a:latin typeface="Times New Roman"/>
            </a:endParaRPr>
          </a:p>
        </p:txBody>
      </p:sp>
      <p:sp>
        <p:nvSpPr>
          <p:cNvPr id="547" name="Forma libre: forma 546"/>
          <p:cNvSpPr/>
          <p:nvPr/>
        </p:nvSpPr>
        <p:spPr>
          <a:xfrm>
            <a:off x="761760" y="2417912"/>
            <a:ext cx="114840" cy="114480"/>
          </a:xfrm>
          <a:custGeom>
            <a:avLst/>
            <a:gdLst/>
            <a:ahLst/>
            <a:cxnLst/>
            <a:rect l="0" t="0" r="r" b="b"/>
            <a:pathLst>
              <a:path w="319" h="318">
                <a:moveTo>
                  <a:pt x="319" y="158"/>
                </a:moveTo>
                <a:cubicBezTo>
                  <a:pt x="319" y="169"/>
                  <a:pt x="318" y="179"/>
                  <a:pt x="316" y="189"/>
                </a:cubicBezTo>
                <a:cubicBezTo>
                  <a:pt x="314" y="200"/>
                  <a:pt x="311" y="210"/>
                  <a:pt x="307" y="219"/>
                </a:cubicBezTo>
                <a:cubicBezTo>
                  <a:pt x="303" y="229"/>
                  <a:pt x="298" y="238"/>
                  <a:pt x="292" y="247"/>
                </a:cubicBezTo>
                <a:cubicBezTo>
                  <a:pt x="286" y="255"/>
                  <a:pt x="280" y="263"/>
                  <a:pt x="272" y="271"/>
                </a:cubicBezTo>
                <a:cubicBezTo>
                  <a:pt x="265" y="278"/>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8"/>
                  <a:pt x="47" y="271"/>
                </a:cubicBezTo>
                <a:cubicBezTo>
                  <a:pt x="39" y="263"/>
                  <a:pt x="33" y="255"/>
                  <a:pt x="27" y="247"/>
                </a:cubicBezTo>
                <a:cubicBezTo>
                  <a:pt x="21" y="238"/>
                  <a:pt x="16" y="229"/>
                  <a:pt x="12" y="219"/>
                </a:cubicBezTo>
                <a:cubicBezTo>
                  <a:pt x="8" y="210"/>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4"/>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4"/>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48" name="CuadroTexto 547"/>
          <p:cNvSpPr txBox="1"/>
          <p:nvPr/>
        </p:nvSpPr>
        <p:spPr>
          <a:xfrm>
            <a:off x="1028520" y="1927592"/>
            <a:ext cx="50400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objeto.</a:t>
            </a:r>
            <a:endParaRPr lang="en-US" sz="1200" b="0" u="none" strike="noStrike">
              <a:solidFill>
                <a:srgbClr val="000000"/>
              </a:solidFill>
              <a:effectLst/>
              <a:uFillTx/>
              <a:latin typeface="Times New Roman"/>
            </a:endParaRPr>
          </a:p>
        </p:txBody>
      </p:sp>
      <p:sp>
        <p:nvSpPr>
          <p:cNvPr id="549" name="Forma libre: forma 548"/>
          <p:cNvSpPr/>
          <p:nvPr/>
        </p:nvSpPr>
        <p:spPr>
          <a:xfrm>
            <a:off x="761760" y="2856032"/>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7"/>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7"/>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50" name="CuadroTexto 549"/>
          <p:cNvSpPr txBox="1"/>
          <p:nvPr/>
        </p:nvSpPr>
        <p:spPr>
          <a:xfrm>
            <a:off x="1028520" y="2365712"/>
            <a:ext cx="451440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Reutilización:</a:t>
            </a:r>
            <a:r>
              <a:rPr lang="en-US" sz="1200" b="0" u="none" strike="noStrike">
                <a:solidFill>
                  <a:srgbClr val="333333"/>
                </a:solidFill>
                <a:effectLst/>
                <a:uFillTx/>
                <a:latin typeface="Montserrat"/>
                <a:ea typeface="Montserrat"/>
              </a:rPr>
              <a:t> Permiten reutilizar código de manera eﬁciente.</a:t>
            </a:r>
            <a:endParaRPr lang="en-US" sz="1200" b="0" u="none" strike="noStrike">
              <a:solidFill>
                <a:srgbClr val="000000"/>
              </a:solidFill>
              <a:effectLst/>
              <a:uFillTx/>
              <a:latin typeface="Times New Roman"/>
            </a:endParaRPr>
          </a:p>
        </p:txBody>
      </p:sp>
      <p:sp>
        <p:nvSpPr>
          <p:cNvPr id="551" name="CuadroTexto 550"/>
          <p:cNvSpPr txBox="1"/>
          <p:nvPr/>
        </p:nvSpPr>
        <p:spPr>
          <a:xfrm>
            <a:off x="1028520" y="2803832"/>
            <a:ext cx="443088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Retorno:</a:t>
            </a:r>
            <a:r>
              <a:rPr lang="en-US" sz="1200" b="0" u="none" strike="noStrike">
                <a:solidFill>
                  <a:srgbClr val="333333"/>
                </a:solidFill>
                <a:effectLst/>
                <a:uFillTx/>
                <a:latin typeface="Montserrat"/>
                <a:ea typeface="Montserrat"/>
              </a:rPr>
              <a:t> Pueden o no retornar valores. Los métodos void no</a:t>
            </a:r>
            <a:endParaRPr lang="en-US" sz="1200" b="0" u="none" strike="noStrike">
              <a:solidFill>
                <a:srgbClr val="000000"/>
              </a:solidFill>
              <a:effectLst/>
              <a:uFillTx/>
              <a:latin typeface="Times New Roman"/>
            </a:endParaRPr>
          </a:p>
        </p:txBody>
      </p:sp>
      <p:sp>
        <p:nvSpPr>
          <p:cNvPr id="552" name="Forma libre: forma 551"/>
          <p:cNvSpPr/>
          <p:nvPr/>
        </p:nvSpPr>
        <p:spPr>
          <a:xfrm>
            <a:off x="761760" y="3541832"/>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7"/>
                  <a:pt x="98" y="13"/>
                </a:cubicBezTo>
                <a:cubicBezTo>
                  <a:pt x="108" y="8"/>
                  <a:pt x="118" y="5"/>
                  <a:pt x="128" y="3"/>
                </a:cubicBezTo>
                <a:cubicBezTo>
                  <a:pt x="138" y="1"/>
                  <a:pt x="148" y="0"/>
                  <a:pt x="159" y="0"/>
                </a:cubicBezTo>
                <a:cubicBezTo>
                  <a:pt x="169" y="0"/>
                  <a:pt x="180" y="1"/>
                  <a:pt x="190" y="3"/>
                </a:cubicBezTo>
                <a:cubicBezTo>
                  <a:pt x="200" y="5"/>
                  <a:pt x="210" y="8"/>
                  <a:pt x="220" y="13"/>
                </a:cubicBezTo>
                <a:cubicBezTo>
                  <a:pt x="229" y="17"/>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53" name="CuadroTexto 552"/>
          <p:cNvSpPr txBox="1"/>
          <p:nvPr/>
        </p:nvSpPr>
        <p:spPr>
          <a:xfrm>
            <a:off x="1028520" y="3051512"/>
            <a:ext cx="422460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retornan, otros retornan tipos especíﬁcos (int, String, etc.).</a:t>
            </a:r>
            <a:endParaRPr lang="en-US" sz="1200" b="0" u="none" strike="noStrike">
              <a:solidFill>
                <a:srgbClr val="000000"/>
              </a:solidFill>
              <a:effectLst/>
              <a:uFillTx/>
              <a:latin typeface="Times New Roman"/>
            </a:endParaRPr>
          </a:p>
        </p:txBody>
      </p:sp>
      <p:sp>
        <p:nvSpPr>
          <p:cNvPr id="554" name="CuadroTexto 553"/>
          <p:cNvSpPr txBox="1"/>
          <p:nvPr/>
        </p:nvSpPr>
        <p:spPr>
          <a:xfrm>
            <a:off x="1028520" y="3489632"/>
            <a:ext cx="416448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Parámetros:</a:t>
            </a:r>
            <a:r>
              <a:rPr lang="en-US" sz="1200" b="0" u="none" strike="noStrike">
                <a:solidFill>
                  <a:srgbClr val="333333"/>
                </a:solidFill>
                <a:effectLst/>
                <a:uFillTx/>
                <a:latin typeface="Montserrat"/>
                <a:ea typeface="Montserrat"/>
              </a:rPr>
              <a:t> Pueden contener N parámetros, aunque se</a:t>
            </a:r>
            <a:endParaRPr lang="en-US" sz="1200" b="0" u="none" strike="noStrike">
              <a:solidFill>
                <a:srgbClr val="000000"/>
              </a:solidFill>
              <a:effectLst/>
              <a:uFillTx/>
              <a:latin typeface="Times New Roman"/>
            </a:endParaRPr>
          </a:p>
        </p:txBody>
      </p:sp>
      <p:sp>
        <p:nvSpPr>
          <p:cNvPr id="555" name="Forma libre: forma 554"/>
          <p:cNvSpPr/>
          <p:nvPr/>
        </p:nvSpPr>
        <p:spPr>
          <a:xfrm>
            <a:off x="761760" y="4227632"/>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7"/>
                  <a:pt x="98" y="13"/>
                </a:cubicBezTo>
                <a:cubicBezTo>
                  <a:pt x="108" y="9"/>
                  <a:pt x="118" y="5"/>
                  <a:pt x="128" y="3"/>
                </a:cubicBezTo>
                <a:cubicBezTo>
                  <a:pt x="138" y="1"/>
                  <a:pt x="148" y="0"/>
                  <a:pt x="159" y="0"/>
                </a:cubicBezTo>
                <a:cubicBezTo>
                  <a:pt x="169" y="0"/>
                  <a:pt x="180" y="1"/>
                  <a:pt x="190" y="3"/>
                </a:cubicBezTo>
                <a:cubicBezTo>
                  <a:pt x="200" y="5"/>
                  <a:pt x="210" y="9"/>
                  <a:pt x="220" y="13"/>
                </a:cubicBezTo>
                <a:cubicBezTo>
                  <a:pt x="229" y="17"/>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56" name="CuadroTexto 555"/>
          <p:cNvSpPr txBox="1"/>
          <p:nvPr/>
        </p:nvSpPr>
        <p:spPr>
          <a:xfrm>
            <a:off x="1028520" y="3737312"/>
            <a:ext cx="30445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recomienda no sobrecargar los métodos.</a:t>
            </a:r>
            <a:endParaRPr lang="en-US" sz="1200" b="0" u="none" strike="noStrike">
              <a:solidFill>
                <a:srgbClr val="000000"/>
              </a:solidFill>
              <a:effectLst/>
              <a:uFillTx/>
              <a:latin typeface="Times New Roman"/>
            </a:endParaRPr>
          </a:p>
        </p:txBody>
      </p:sp>
      <p:sp>
        <p:nvSpPr>
          <p:cNvPr id="557" name="CuadroTexto 556"/>
          <p:cNvSpPr txBox="1"/>
          <p:nvPr/>
        </p:nvSpPr>
        <p:spPr>
          <a:xfrm>
            <a:off x="1028520" y="4175432"/>
            <a:ext cx="386424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Nomenclatura:</a:t>
            </a:r>
            <a:r>
              <a:rPr lang="en-US" sz="1200" b="0" u="none" strike="noStrike">
                <a:solidFill>
                  <a:srgbClr val="333333"/>
                </a:solidFill>
                <a:effectLst/>
                <a:uFillTx/>
                <a:latin typeface="Montserrat"/>
                <a:ea typeface="Montserrat"/>
              </a:rPr>
              <a:t> Los nombres deben ser muy claros y</a:t>
            </a:r>
            <a:endParaRPr lang="en-US" sz="1200" b="0" u="none" strike="noStrike">
              <a:solidFill>
                <a:srgbClr val="000000"/>
              </a:solidFill>
              <a:effectLst/>
              <a:uFillTx/>
              <a:latin typeface="Times New Roman"/>
            </a:endParaRPr>
          </a:p>
        </p:txBody>
      </p:sp>
      <p:sp>
        <p:nvSpPr>
          <p:cNvPr id="558" name="Forma libre: forma 557"/>
          <p:cNvSpPr/>
          <p:nvPr/>
        </p:nvSpPr>
        <p:spPr>
          <a:xfrm>
            <a:off x="761760" y="4913432"/>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7"/>
                  <a:pt x="98" y="13"/>
                </a:cubicBezTo>
                <a:cubicBezTo>
                  <a:pt x="108" y="9"/>
                  <a:pt x="118" y="6"/>
                  <a:pt x="128" y="3"/>
                </a:cubicBezTo>
                <a:cubicBezTo>
                  <a:pt x="138" y="1"/>
                  <a:pt x="148" y="0"/>
                  <a:pt x="159" y="0"/>
                </a:cubicBezTo>
                <a:cubicBezTo>
                  <a:pt x="169" y="0"/>
                  <a:pt x="180" y="1"/>
                  <a:pt x="190" y="3"/>
                </a:cubicBezTo>
                <a:cubicBezTo>
                  <a:pt x="200" y="6"/>
                  <a:pt x="210" y="9"/>
                  <a:pt x="220" y="13"/>
                </a:cubicBezTo>
                <a:cubicBezTo>
                  <a:pt x="229" y="17"/>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59" name="CuadroTexto 558"/>
          <p:cNvSpPr txBox="1"/>
          <p:nvPr/>
        </p:nvSpPr>
        <p:spPr>
          <a:xfrm>
            <a:off x="1028520" y="4423112"/>
            <a:ext cx="324648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descriptivos con la acción que van a realizar.</a:t>
            </a:r>
            <a:endParaRPr lang="en-US" sz="1200" b="0" u="none" strike="noStrike">
              <a:solidFill>
                <a:srgbClr val="000000"/>
              </a:solidFill>
              <a:effectLst/>
              <a:uFillTx/>
              <a:latin typeface="Times New Roman"/>
            </a:endParaRPr>
          </a:p>
        </p:txBody>
      </p:sp>
      <p:sp>
        <p:nvSpPr>
          <p:cNvPr id="560" name="CuadroTexto 559"/>
          <p:cNvSpPr txBox="1"/>
          <p:nvPr/>
        </p:nvSpPr>
        <p:spPr>
          <a:xfrm>
            <a:off x="1028520" y="4861232"/>
            <a:ext cx="427212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Modiﬁcadores:</a:t>
            </a:r>
            <a:r>
              <a:rPr lang="en-US" sz="1200" b="0" u="none" strike="noStrike">
                <a:solidFill>
                  <a:srgbClr val="333333"/>
                </a:solidFill>
                <a:effectLst/>
                <a:uFillTx/>
                <a:latin typeface="Montserrat"/>
                <a:ea typeface="Montserrat"/>
              </a:rPr>
              <a:t> Se recomienda el uso de modiﬁcadores de</a:t>
            </a:r>
            <a:endParaRPr lang="en-US" sz="1200" b="0" u="none" strike="noStrike">
              <a:solidFill>
                <a:srgbClr val="000000"/>
              </a:solidFill>
              <a:effectLst/>
              <a:uFillTx/>
              <a:latin typeface="Times New Roman"/>
            </a:endParaRPr>
          </a:p>
        </p:txBody>
      </p:sp>
      <p:sp>
        <p:nvSpPr>
          <p:cNvPr id="561" name="CuadroTexto 560"/>
          <p:cNvSpPr txBox="1"/>
          <p:nvPr/>
        </p:nvSpPr>
        <p:spPr>
          <a:xfrm>
            <a:off x="1028520" y="5108912"/>
            <a:ext cx="463356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acceso, especialmente diseñar los métodos con el modiﬁcador</a:t>
            </a:r>
            <a:endParaRPr lang="en-US" sz="1200" b="0" u="none" strike="noStrike">
              <a:solidFill>
                <a:srgbClr val="000000"/>
              </a:solidFill>
              <a:effectLst/>
              <a:uFillTx/>
              <a:latin typeface="Times New Roman"/>
            </a:endParaRPr>
          </a:p>
        </p:txBody>
      </p:sp>
      <p:sp>
        <p:nvSpPr>
          <p:cNvPr id="562" name="Forma libre: forma 561"/>
          <p:cNvSpPr/>
          <p:nvPr/>
        </p:nvSpPr>
        <p:spPr>
          <a:xfrm>
            <a:off x="761760" y="5846912"/>
            <a:ext cx="114840" cy="114480"/>
          </a:xfrm>
          <a:custGeom>
            <a:avLst/>
            <a:gdLst/>
            <a:ahLst/>
            <a:cxnLst/>
            <a:rect l="0" t="0" r="r" b="b"/>
            <a:pathLst>
              <a:path w="319" h="318">
                <a:moveTo>
                  <a:pt x="319" y="158"/>
                </a:moveTo>
                <a:cubicBezTo>
                  <a:pt x="319" y="169"/>
                  <a:pt x="318" y="179"/>
                  <a:pt x="316" y="189"/>
                </a:cubicBezTo>
                <a:cubicBezTo>
                  <a:pt x="314" y="200"/>
                  <a:pt x="311" y="210"/>
                  <a:pt x="307" y="219"/>
                </a:cubicBezTo>
                <a:cubicBezTo>
                  <a:pt x="303" y="229"/>
                  <a:pt x="298" y="238"/>
                  <a:pt x="292" y="247"/>
                </a:cubicBezTo>
                <a:cubicBezTo>
                  <a:pt x="286" y="255"/>
                  <a:pt x="280" y="263"/>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3"/>
                  <a:pt x="33" y="255"/>
                  <a:pt x="27" y="247"/>
                </a:cubicBezTo>
                <a:cubicBezTo>
                  <a:pt x="21" y="238"/>
                  <a:pt x="16" y="229"/>
                  <a:pt x="12" y="219"/>
                </a:cubicBezTo>
                <a:cubicBezTo>
                  <a:pt x="8" y="210"/>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4"/>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4"/>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63" name="CuadroTexto 562"/>
          <p:cNvSpPr txBox="1"/>
          <p:nvPr/>
        </p:nvSpPr>
        <p:spPr>
          <a:xfrm>
            <a:off x="1028520" y="5356592"/>
            <a:ext cx="5407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private.</a:t>
            </a:r>
            <a:endParaRPr lang="en-US" sz="1200" b="0" u="none" strike="noStrike">
              <a:solidFill>
                <a:srgbClr val="000000"/>
              </a:solidFill>
              <a:effectLst/>
              <a:uFillTx/>
              <a:latin typeface="Times New Roman"/>
            </a:endParaRPr>
          </a:p>
        </p:txBody>
      </p:sp>
      <p:sp>
        <p:nvSpPr>
          <p:cNvPr id="564" name="CuadroTexto 563"/>
          <p:cNvSpPr txBox="1"/>
          <p:nvPr/>
        </p:nvSpPr>
        <p:spPr>
          <a:xfrm>
            <a:off x="1028520" y="5794712"/>
            <a:ext cx="461988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Estructura:</a:t>
            </a:r>
            <a:r>
              <a:rPr lang="en-US" sz="1200" b="0" u="none" strike="noStrike">
                <a:solidFill>
                  <a:srgbClr val="333333"/>
                </a:solidFill>
                <a:effectLst/>
                <a:uFillTx/>
                <a:latin typeface="Montserrat"/>
                <a:ea typeface="Montserrat"/>
              </a:rPr>
              <a:t> Modiﬁcador de acceso + Tipo de dato + Nombre de</a:t>
            </a:r>
            <a:endParaRPr lang="en-US" sz="1200" b="0" u="none" strike="noStrike">
              <a:solidFill>
                <a:srgbClr val="000000"/>
              </a:solidFill>
              <a:effectLst/>
              <a:uFillTx/>
              <a:latin typeface="Times New Roman"/>
            </a:endParaRPr>
          </a:p>
        </p:txBody>
      </p:sp>
      <p:pic>
        <p:nvPicPr>
          <p:cNvPr id="565" name="Imagen 564"/>
          <p:cNvPicPr/>
          <p:nvPr/>
        </p:nvPicPr>
        <p:blipFill>
          <a:blip r:embed="rId3"/>
          <a:stretch/>
        </p:blipFill>
        <p:spPr>
          <a:xfrm>
            <a:off x="6529922" y="2552192"/>
            <a:ext cx="5105160" cy="2695320"/>
          </a:xfrm>
          <a:prstGeom prst="rect">
            <a:avLst/>
          </a:prstGeom>
          <a:noFill/>
          <a:ln w="0">
            <a:noFill/>
          </a:ln>
        </p:spPr>
      </p:pic>
      <p:sp>
        <p:nvSpPr>
          <p:cNvPr id="566" name="CuadroTexto 565"/>
          <p:cNvSpPr txBox="1"/>
          <p:nvPr/>
        </p:nvSpPr>
        <p:spPr>
          <a:xfrm>
            <a:off x="1028520" y="6042392"/>
            <a:ext cx="163656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método + Parámetros</a:t>
            </a:r>
            <a:endParaRPr lang="en-US" sz="1200" b="0" u="none" strike="noStrike">
              <a:solidFill>
                <a:srgbClr val="000000"/>
              </a:solidFill>
              <a:effectLst/>
              <a:uFillTx/>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Forma libre: forma 568"/>
          <p:cNvSpPr/>
          <p:nvPr/>
        </p:nvSpPr>
        <p:spPr>
          <a:xfrm>
            <a:off x="0" y="761760"/>
            <a:ext cx="3705480" cy="810000"/>
          </a:xfrm>
          <a:custGeom>
            <a:avLst/>
            <a:gdLst/>
            <a:ahLst/>
            <a:cxnLst/>
            <a:rect l="0" t="0" r="r" b="b"/>
            <a:pathLst>
              <a:path w="10293" h="2250">
                <a:moveTo>
                  <a:pt x="0" y="0"/>
                </a:moveTo>
                <a:lnTo>
                  <a:pt x="10293" y="0"/>
                </a:lnTo>
                <a:lnTo>
                  <a:pt x="10293"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70" name="CuadroTexto 569"/>
          <p:cNvSpPr txBox="1"/>
          <p:nvPr/>
        </p:nvSpPr>
        <p:spPr>
          <a:xfrm>
            <a:off x="838080" y="954000"/>
            <a:ext cx="23104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Void</a:t>
            </a:r>
            <a:endParaRPr lang="en-US" sz="2700" b="0" u="none" strike="noStrike">
              <a:solidFill>
                <a:srgbClr val="000000"/>
              </a:solidFill>
              <a:effectLst/>
              <a:uFillTx/>
              <a:latin typeface="Times New Roman"/>
            </a:endParaRPr>
          </a:p>
        </p:txBody>
      </p:sp>
      <p:sp>
        <p:nvSpPr>
          <p:cNvPr id="571" name="CuadroTexto 570"/>
          <p:cNvSpPr txBox="1"/>
          <p:nvPr/>
        </p:nvSpPr>
        <p:spPr>
          <a:xfrm>
            <a:off x="762120" y="1911240"/>
            <a:ext cx="5333880" cy="461665"/>
          </a:xfrm>
          <a:prstGeom prst="rect">
            <a:avLst/>
          </a:prstGeom>
          <a:noFill/>
          <a:ln w="0">
            <a:noFill/>
          </a:ln>
        </p:spPr>
        <p:txBody>
          <a:bodyPr wrap="square" lIns="0" tIns="0" rIns="0" bIns="0" anchor="t">
            <a:spAutoFit/>
          </a:bodyPr>
          <a:lstStyle/>
          <a:p>
            <a:pPr algn="just"/>
            <a:r>
              <a:rPr lang="en-US" sz="1500" b="0" u="none" strike="noStrike" dirty="0">
                <a:solidFill>
                  <a:srgbClr val="333333"/>
                </a:solidFill>
                <a:effectLst/>
                <a:uFillTx/>
                <a:latin typeface="Montserrat"/>
                <a:ea typeface="Montserrat"/>
              </a:rPr>
              <a:t>La </a:t>
            </a:r>
            <a:r>
              <a:rPr lang="en-US" sz="1500" b="0" u="none" strike="noStrike" dirty="0" err="1">
                <a:solidFill>
                  <a:srgbClr val="333333"/>
                </a:solidFill>
                <a:effectLst/>
                <a:uFillTx/>
                <a:latin typeface="Montserrat"/>
                <a:ea typeface="Montserrat"/>
              </a:rPr>
              <a:t>utilidad</a:t>
            </a:r>
            <a:r>
              <a:rPr lang="en-US" sz="1500" b="0" u="none" strike="noStrike" dirty="0">
                <a:solidFill>
                  <a:srgbClr val="333333"/>
                </a:solidFill>
                <a:effectLst/>
                <a:uFillTx/>
                <a:latin typeface="Montserrat"/>
                <a:ea typeface="Montserrat"/>
              </a:rPr>
              <a:t> de los </a:t>
            </a:r>
            <a:r>
              <a:rPr lang="en-US" sz="1500" b="0" u="none" strike="noStrike" dirty="0" err="1">
                <a:solidFill>
                  <a:srgbClr val="333333"/>
                </a:solidFill>
                <a:effectLst/>
                <a:uFillTx/>
                <a:latin typeface="Montserrat"/>
                <a:ea typeface="Montserrat"/>
              </a:rPr>
              <a:t>métodos</a:t>
            </a:r>
            <a:r>
              <a:rPr lang="en-US" sz="1500" b="0" u="none" strike="noStrike" dirty="0">
                <a:solidFill>
                  <a:srgbClr val="333333"/>
                </a:solidFill>
                <a:effectLst/>
                <a:uFillTx/>
                <a:latin typeface="Montserrat"/>
                <a:ea typeface="Montserrat"/>
              </a:rPr>
              <a:t> void </a:t>
            </a:r>
            <a:r>
              <a:rPr lang="en-US" sz="1500" b="0" u="none" strike="noStrike" dirty="0" err="1">
                <a:solidFill>
                  <a:srgbClr val="333333"/>
                </a:solidFill>
                <a:effectLst/>
                <a:uFillTx/>
                <a:latin typeface="Montserrat"/>
                <a:ea typeface="Montserrat"/>
              </a:rPr>
              <a:t>radica</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en</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que</a:t>
            </a:r>
            <a:r>
              <a:rPr lang="en-US" sz="1500" b="0" u="none" strike="noStrike" dirty="0">
                <a:solidFill>
                  <a:srgbClr val="333333"/>
                </a:solidFill>
                <a:effectLst/>
                <a:uFillTx/>
                <a:latin typeface="Montserrat"/>
                <a:ea typeface="Montserrat"/>
              </a:rPr>
              <a:t> son </a:t>
            </a:r>
            <a:r>
              <a:rPr lang="en-US" sz="1500" b="0" u="none" strike="noStrike" dirty="0" err="1">
                <a:solidFill>
                  <a:srgbClr val="333333"/>
                </a:solidFill>
                <a:effectLst/>
                <a:uFillTx/>
                <a:latin typeface="Montserrat"/>
                <a:ea typeface="Montserrat"/>
              </a:rPr>
              <a:t>métodos</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que</a:t>
            </a:r>
            <a:r>
              <a:rPr lang="en-US" sz="1500" b="0" u="none" strike="noStrike" dirty="0">
                <a:solidFill>
                  <a:srgbClr val="333333"/>
                </a:solidFill>
                <a:effectLst/>
                <a:uFillTx/>
                <a:latin typeface="Montserrat"/>
                <a:ea typeface="Montserrat"/>
              </a:rPr>
              <a:t> no </a:t>
            </a:r>
            <a:r>
              <a:rPr lang="en-US" sz="1500" b="0" u="none" strike="noStrike" dirty="0" err="1">
                <a:solidFill>
                  <a:srgbClr val="333333"/>
                </a:solidFill>
                <a:effectLst/>
                <a:uFillTx/>
                <a:latin typeface="Montserrat"/>
                <a:ea typeface="Montserrat"/>
              </a:rPr>
              <a:t>cuentan</a:t>
            </a:r>
            <a:r>
              <a:rPr lang="en-US" sz="1500" b="0" u="none" strike="noStrike" dirty="0">
                <a:solidFill>
                  <a:srgbClr val="333333"/>
                </a:solidFill>
                <a:effectLst/>
                <a:uFillTx/>
                <a:latin typeface="Montserrat"/>
                <a:ea typeface="Montserrat"/>
              </a:rPr>
              <a:t> con </a:t>
            </a:r>
            <a:r>
              <a:rPr lang="en-US" sz="1500" b="0" u="none" strike="noStrike" dirty="0" err="1">
                <a:solidFill>
                  <a:srgbClr val="333333"/>
                </a:solidFill>
                <a:effectLst/>
                <a:uFillTx/>
                <a:latin typeface="Montserrat"/>
                <a:ea typeface="Montserrat"/>
              </a:rPr>
              <a:t>ningún</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tipo</a:t>
            </a:r>
            <a:r>
              <a:rPr lang="en-US" sz="1500" b="0" u="none" strike="noStrike" dirty="0">
                <a:solidFill>
                  <a:srgbClr val="333333"/>
                </a:solidFill>
                <a:effectLst/>
                <a:uFillTx/>
                <a:latin typeface="Montserrat"/>
                <a:ea typeface="Montserrat"/>
              </a:rPr>
              <a:t> de </a:t>
            </a:r>
            <a:r>
              <a:rPr lang="en-US" sz="1500" b="0" u="none" strike="noStrike" dirty="0" err="1">
                <a:solidFill>
                  <a:srgbClr val="333333"/>
                </a:solidFill>
                <a:effectLst/>
                <a:uFillTx/>
                <a:latin typeface="Montserrat"/>
                <a:ea typeface="Montserrat"/>
              </a:rPr>
              <a:t>retorno</a:t>
            </a:r>
            <a:r>
              <a:rPr lang="en-US" sz="1500" b="0" u="none" strike="noStrike" dirty="0">
                <a:solidFill>
                  <a:srgbClr val="333333"/>
                </a:solidFill>
                <a:effectLst/>
                <a:uFillTx/>
                <a:latin typeface="Montserrat"/>
                <a:ea typeface="Montserrat"/>
              </a:rPr>
              <a:t>.</a:t>
            </a:r>
            <a:endParaRPr lang="en-US" sz="1500" b="0" u="none" strike="noStrike" dirty="0">
              <a:solidFill>
                <a:srgbClr val="000000"/>
              </a:solidFill>
              <a:effectLst/>
              <a:uFillTx/>
              <a:latin typeface="Times New Roman"/>
            </a:endParaRPr>
          </a:p>
        </p:txBody>
      </p:sp>
      <p:sp>
        <p:nvSpPr>
          <p:cNvPr id="572" name="Forma libre: forma 571"/>
          <p:cNvSpPr/>
          <p:nvPr/>
        </p:nvSpPr>
        <p:spPr>
          <a:xfrm>
            <a:off x="761760" y="3357010"/>
            <a:ext cx="95760" cy="95400"/>
          </a:xfrm>
          <a:custGeom>
            <a:avLst/>
            <a:gdLst/>
            <a:ahLst/>
            <a:cxnLst/>
            <a:rect l="0" t="0" r="r" b="b"/>
            <a:pathLst>
              <a:path w="266" h="265">
                <a:moveTo>
                  <a:pt x="266" y="132"/>
                </a:moveTo>
                <a:cubicBezTo>
                  <a:pt x="266" y="150"/>
                  <a:pt x="262" y="166"/>
                  <a:pt x="256" y="183"/>
                </a:cubicBezTo>
                <a:cubicBezTo>
                  <a:pt x="249" y="199"/>
                  <a:pt x="239" y="213"/>
                  <a:pt x="227" y="227"/>
                </a:cubicBezTo>
                <a:cubicBezTo>
                  <a:pt x="215" y="239"/>
                  <a:pt x="200" y="249"/>
                  <a:pt x="184" y="255"/>
                </a:cubicBezTo>
                <a:cubicBezTo>
                  <a:pt x="168" y="262"/>
                  <a:pt x="151" y="265"/>
                  <a:pt x="133" y="265"/>
                </a:cubicBezTo>
                <a:cubicBezTo>
                  <a:pt x="115" y="265"/>
                  <a:pt x="98" y="262"/>
                  <a:pt x="82" y="255"/>
                </a:cubicBezTo>
                <a:cubicBezTo>
                  <a:pt x="66" y="249"/>
                  <a:pt x="51" y="239"/>
                  <a:pt x="39" y="227"/>
                </a:cubicBezTo>
                <a:cubicBezTo>
                  <a:pt x="27" y="213"/>
                  <a:pt x="17" y="199"/>
                  <a:pt x="10" y="183"/>
                </a:cubicBezTo>
                <a:cubicBezTo>
                  <a:pt x="4" y="166"/>
                  <a:pt x="0" y="150"/>
                  <a:pt x="0" y="132"/>
                </a:cubicBezTo>
                <a:cubicBezTo>
                  <a:pt x="0" y="114"/>
                  <a:pt x="4" y="98"/>
                  <a:pt x="10" y="81"/>
                </a:cubicBezTo>
                <a:cubicBezTo>
                  <a:pt x="17" y="65"/>
                  <a:pt x="27" y="51"/>
                  <a:pt x="39" y="38"/>
                </a:cubicBezTo>
                <a:cubicBezTo>
                  <a:pt x="51" y="26"/>
                  <a:pt x="66" y="17"/>
                  <a:pt x="82" y="10"/>
                </a:cubicBezTo>
                <a:cubicBezTo>
                  <a:pt x="98" y="3"/>
                  <a:pt x="115" y="0"/>
                  <a:pt x="133" y="0"/>
                </a:cubicBezTo>
                <a:cubicBezTo>
                  <a:pt x="151" y="0"/>
                  <a:pt x="168" y="3"/>
                  <a:pt x="184" y="10"/>
                </a:cubicBezTo>
                <a:cubicBezTo>
                  <a:pt x="200" y="17"/>
                  <a:pt x="215" y="26"/>
                  <a:pt x="227" y="38"/>
                </a:cubicBezTo>
                <a:cubicBezTo>
                  <a:pt x="239" y="51"/>
                  <a:pt x="249" y="65"/>
                  <a:pt x="256" y="81"/>
                </a:cubicBezTo>
                <a:cubicBezTo>
                  <a:pt x="262" y="98"/>
                  <a:pt x="266" y="114"/>
                  <a:pt x="266" y="132"/>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73" name="CuadroTexto 572"/>
          <p:cNvSpPr txBox="1"/>
          <p:nvPr/>
        </p:nvSpPr>
        <p:spPr>
          <a:xfrm>
            <a:off x="604080" y="2889709"/>
            <a:ext cx="4261680" cy="207720"/>
          </a:xfrm>
          <a:prstGeom prst="rect">
            <a:avLst/>
          </a:prstGeom>
          <a:noFill/>
          <a:ln w="0">
            <a:noFill/>
          </a:ln>
        </p:spPr>
        <p:txBody>
          <a:bodyPr wrap="none" lIns="0" tIns="0" rIns="0" bIns="0" anchor="t">
            <a:spAutoFit/>
          </a:bodyPr>
          <a:lstStyle/>
          <a:p>
            <a:r>
              <a:rPr lang="en-US" sz="1350" b="0" u="none" strike="noStrike" dirty="0" err="1">
                <a:solidFill>
                  <a:srgbClr val="57068C"/>
                </a:solidFill>
                <a:effectLst/>
                <a:uFillTx/>
                <a:latin typeface="Montserrat"/>
                <a:ea typeface="Montserrat"/>
              </a:rPr>
              <a:t>Algunas</a:t>
            </a:r>
            <a:r>
              <a:rPr lang="en-US" sz="1350" b="0" u="none" strike="noStrike" dirty="0">
                <a:solidFill>
                  <a:srgbClr val="57068C"/>
                </a:solidFill>
                <a:effectLst/>
                <a:uFillTx/>
                <a:latin typeface="Montserrat"/>
                <a:ea typeface="Montserrat"/>
              </a:rPr>
              <a:t> </a:t>
            </a:r>
            <a:r>
              <a:rPr lang="en-US" sz="1350" b="0" u="none" strike="noStrike" dirty="0" err="1">
                <a:solidFill>
                  <a:srgbClr val="57068C"/>
                </a:solidFill>
                <a:effectLst/>
                <a:uFillTx/>
                <a:latin typeface="Montserrat"/>
                <a:ea typeface="Montserrat"/>
              </a:rPr>
              <a:t>características</a:t>
            </a:r>
            <a:r>
              <a:rPr lang="en-US" sz="1350" b="0" u="none" strike="noStrike" dirty="0">
                <a:solidFill>
                  <a:srgbClr val="57068C"/>
                </a:solidFill>
                <a:effectLst/>
                <a:uFillTx/>
                <a:latin typeface="Montserrat"/>
                <a:ea typeface="Montserrat"/>
              </a:rPr>
              <a:t> de </a:t>
            </a:r>
            <a:r>
              <a:rPr lang="en-US" sz="1350" b="0" u="none" strike="noStrike" dirty="0" err="1">
                <a:solidFill>
                  <a:srgbClr val="57068C"/>
                </a:solidFill>
                <a:effectLst/>
                <a:uFillTx/>
                <a:latin typeface="Montserrat"/>
                <a:ea typeface="Montserrat"/>
              </a:rPr>
              <a:t>este</a:t>
            </a:r>
            <a:r>
              <a:rPr lang="en-US" sz="1350" b="0" u="none" strike="noStrike" dirty="0">
                <a:solidFill>
                  <a:srgbClr val="57068C"/>
                </a:solidFill>
                <a:effectLst/>
                <a:uFillTx/>
                <a:latin typeface="Montserrat"/>
                <a:ea typeface="Montserrat"/>
              </a:rPr>
              <a:t> </a:t>
            </a:r>
            <a:r>
              <a:rPr lang="en-US" sz="1350" b="0" u="none" strike="noStrike" dirty="0" err="1">
                <a:solidFill>
                  <a:srgbClr val="57068C"/>
                </a:solidFill>
                <a:effectLst/>
                <a:uFillTx/>
                <a:latin typeface="Montserrat"/>
                <a:ea typeface="Montserrat"/>
              </a:rPr>
              <a:t>tipo</a:t>
            </a:r>
            <a:r>
              <a:rPr lang="en-US" sz="1350" b="0" u="none" strike="noStrike" dirty="0">
                <a:solidFill>
                  <a:srgbClr val="57068C"/>
                </a:solidFill>
                <a:effectLst/>
                <a:uFillTx/>
                <a:latin typeface="Montserrat"/>
                <a:ea typeface="Montserrat"/>
              </a:rPr>
              <a:t> de </a:t>
            </a:r>
            <a:r>
              <a:rPr lang="en-US" sz="1350" b="0" u="none" strike="noStrike" dirty="0" err="1">
                <a:solidFill>
                  <a:srgbClr val="57068C"/>
                </a:solidFill>
                <a:effectLst/>
                <a:uFillTx/>
                <a:latin typeface="Montserrat"/>
                <a:ea typeface="Montserrat"/>
              </a:rPr>
              <a:t>método</a:t>
            </a:r>
            <a:r>
              <a:rPr lang="en-US" sz="1350" b="0" u="none" strike="noStrike" dirty="0">
                <a:solidFill>
                  <a:srgbClr val="57068C"/>
                </a:solidFill>
                <a:effectLst/>
                <a:uFillTx/>
                <a:latin typeface="Montserrat"/>
                <a:ea typeface="Montserrat"/>
              </a:rPr>
              <a:t> son:</a:t>
            </a:r>
            <a:endParaRPr lang="en-US" sz="1350" b="0" u="none" strike="noStrike" dirty="0">
              <a:solidFill>
                <a:srgbClr val="000000"/>
              </a:solidFill>
              <a:effectLst/>
              <a:uFillTx/>
              <a:latin typeface="Times New Roman"/>
            </a:endParaRPr>
          </a:p>
        </p:txBody>
      </p:sp>
      <p:sp>
        <p:nvSpPr>
          <p:cNvPr id="574" name="Forma libre: forma 573"/>
          <p:cNvSpPr/>
          <p:nvPr/>
        </p:nvSpPr>
        <p:spPr>
          <a:xfrm>
            <a:off x="761760" y="4028524"/>
            <a:ext cx="95760" cy="95760"/>
          </a:xfrm>
          <a:custGeom>
            <a:avLst/>
            <a:gdLst/>
            <a:ahLst/>
            <a:cxnLst/>
            <a:rect l="0" t="0" r="r" b="b"/>
            <a:pathLst>
              <a:path w="266" h="266">
                <a:moveTo>
                  <a:pt x="266" y="133"/>
                </a:moveTo>
                <a:cubicBezTo>
                  <a:pt x="266" y="151"/>
                  <a:pt x="262" y="168"/>
                  <a:pt x="256" y="184"/>
                </a:cubicBezTo>
                <a:cubicBezTo>
                  <a:pt x="249" y="200"/>
                  <a:pt x="239" y="215"/>
                  <a:pt x="227" y="227"/>
                </a:cubicBezTo>
                <a:cubicBezTo>
                  <a:pt x="215" y="239"/>
                  <a:pt x="200" y="249"/>
                  <a:pt x="184" y="256"/>
                </a:cubicBezTo>
                <a:cubicBezTo>
                  <a:pt x="168" y="262"/>
                  <a:pt x="151" y="266"/>
                  <a:pt x="133" y="266"/>
                </a:cubicBezTo>
                <a:cubicBezTo>
                  <a:pt x="115" y="266"/>
                  <a:pt x="98" y="262"/>
                  <a:pt x="82" y="256"/>
                </a:cubicBezTo>
                <a:cubicBezTo>
                  <a:pt x="66" y="249"/>
                  <a:pt x="51" y="239"/>
                  <a:pt x="39" y="227"/>
                </a:cubicBezTo>
                <a:cubicBezTo>
                  <a:pt x="27" y="215"/>
                  <a:pt x="17" y="200"/>
                  <a:pt x="10" y="184"/>
                </a:cubicBezTo>
                <a:cubicBezTo>
                  <a:pt x="4" y="168"/>
                  <a:pt x="0" y="151"/>
                  <a:pt x="0" y="133"/>
                </a:cubicBezTo>
                <a:cubicBezTo>
                  <a:pt x="0" y="116"/>
                  <a:pt x="4" y="99"/>
                  <a:pt x="10" y="83"/>
                </a:cubicBezTo>
                <a:cubicBezTo>
                  <a:pt x="17" y="67"/>
                  <a:pt x="27" y="52"/>
                  <a:pt x="39" y="40"/>
                </a:cubicBezTo>
                <a:cubicBezTo>
                  <a:pt x="51" y="28"/>
                  <a:pt x="66" y="18"/>
                  <a:pt x="82" y="11"/>
                </a:cubicBezTo>
                <a:cubicBezTo>
                  <a:pt x="98" y="4"/>
                  <a:pt x="115" y="0"/>
                  <a:pt x="133" y="0"/>
                </a:cubicBezTo>
                <a:cubicBezTo>
                  <a:pt x="151" y="0"/>
                  <a:pt x="168" y="4"/>
                  <a:pt x="184" y="11"/>
                </a:cubicBezTo>
                <a:cubicBezTo>
                  <a:pt x="200" y="18"/>
                  <a:pt x="215" y="28"/>
                  <a:pt x="227" y="40"/>
                </a:cubicBezTo>
                <a:cubicBezTo>
                  <a:pt x="239" y="52"/>
                  <a:pt x="249" y="67"/>
                  <a:pt x="256" y="83"/>
                </a:cubicBezTo>
                <a:cubicBezTo>
                  <a:pt x="262" y="99"/>
                  <a:pt x="266" y="116"/>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75" name="CuadroTexto 574"/>
          <p:cNvSpPr txBox="1"/>
          <p:nvPr/>
        </p:nvSpPr>
        <p:spPr>
          <a:xfrm>
            <a:off x="971640" y="3304810"/>
            <a:ext cx="5124360" cy="369332"/>
          </a:xfrm>
          <a:prstGeom prst="rect">
            <a:avLst/>
          </a:prstGeom>
          <a:noFill/>
          <a:ln w="0">
            <a:noFill/>
          </a:ln>
        </p:spPr>
        <p:txBody>
          <a:bodyPr wrap="square" lIns="0" tIns="0" rIns="0" bIns="0" anchor="t">
            <a:spAutoFit/>
          </a:bodyPr>
          <a:lstStyle/>
          <a:p>
            <a:r>
              <a:rPr lang="en-US" sz="1200" b="0" u="none" strike="noStrike" dirty="0">
                <a:solidFill>
                  <a:srgbClr val="333333"/>
                </a:solidFill>
                <a:effectLst/>
                <a:uFillTx/>
                <a:latin typeface="Montserrat"/>
                <a:ea typeface="Montserrat"/>
              </a:rPr>
              <a:t>Se </a:t>
            </a:r>
            <a:r>
              <a:rPr lang="en-US" sz="1200" b="0" u="none" strike="noStrike" dirty="0" err="1">
                <a:solidFill>
                  <a:srgbClr val="333333"/>
                </a:solidFill>
                <a:effectLst/>
                <a:uFillTx/>
                <a:latin typeface="Montserrat"/>
                <a:ea typeface="Montserrat"/>
              </a:rPr>
              <a:t>centran</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en</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realizar</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acciones</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que</a:t>
            </a:r>
            <a:r>
              <a:rPr lang="en-US" sz="1200" b="0" u="none" strike="noStrike" dirty="0">
                <a:solidFill>
                  <a:srgbClr val="333333"/>
                </a:solidFill>
                <a:effectLst/>
                <a:uFillTx/>
                <a:latin typeface="Montserrat"/>
                <a:ea typeface="Montserrat"/>
              </a:rPr>
              <a:t> no </a:t>
            </a:r>
            <a:r>
              <a:rPr lang="en-US" sz="1200" b="0" u="none" strike="noStrike" dirty="0" err="1">
                <a:solidFill>
                  <a:srgbClr val="333333"/>
                </a:solidFill>
                <a:effectLst/>
                <a:uFillTx/>
                <a:latin typeface="Montserrat"/>
                <a:ea typeface="Montserrat"/>
              </a:rPr>
              <a:t>requieren</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retornar</a:t>
            </a:r>
            <a:r>
              <a:rPr lang="en-US" sz="1200" b="0" u="none" strike="noStrike" dirty="0">
                <a:solidFill>
                  <a:srgbClr val="333333"/>
                </a:solidFill>
                <a:effectLst/>
                <a:uFillTx/>
                <a:latin typeface="Montserrat"/>
                <a:ea typeface="Montserrat"/>
              </a:rPr>
              <a:t> un valor </a:t>
            </a:r>
            <a:r>
              <a:rPr lang="en-US" sz="1200" b="0" u="none" strike="noStrike" dirty="0" err="1">
                <a:solidFill>
                  <a:srgbClr val="333333"/>
                </a:solidFill>
                <a:effectLst/>
                <a:uFillTx/>
                <a:latin typeface="Montserrat"/>
                <a:ea typeface="Montserrat"/>
              </a:rPr>
              <a:t>en</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especíﬁco</a:t>
            </a:r>
            <a:r>
              <a:rPr lang="en-US" sz="1200" b="0" u="none" strike="noStrike" dirty="0">
                <a:solidFill>
                  <a:srgbClr val="333333"/>
                </a:solidFill>
                <a:effectLst/>
                <a:uFillTx/>
                <a:latin typeface="Montserrat"/>
                <a:ea typeface="Montserrat"/>
              </a:rPr>
              <a:t>, también </a:t>
            </a:r>
            <a:r>
              <a:rPr lang="en-US" sz="1200" b="0" u="none" strike="noStrike" dirty="0" err="1">
                <a:solidFill>
                  <a:srgbClr val="333333"/>
                </a:solidFill>
                <a:effectLst/>
                <a:uFillTx/>
                <a:latin typeface="Montserrat"/>
                <a:ea typeface="Montserrat"/>
              </a:rPr>
              <a:t>suele</a:t>
            </a:r>
            <a:r>
              <a:rPr lang="en-US" sz="1200" b="0" u="none" strike="noStrike" dirty="0">
                <a:solidFill>
                  <a:srgbClr val="333333"/>
                </a:solidFill>
                <a:effectLst/>
                <a:uFillTx/>
                <a:latin typeface="Montserrat"/>
                <a:ea typeface="Montserrat"/>
              </a:rPr>
              <a:t> ser </a:t>
            </a:r>
            <a:r>
              <a:rPr lang="en-US" sz="1200" b="0" u="none" strike="noStrike" dirty="0" err="1">
                <a:solidFill>
                  <a:srgbClr val="333333"/>
                </a:solidFill>
                <a:effectLst/>
                <a:uFillTx/>
                <a:latin typeface="Montserrat"/>
                <a:ea typeface="Montserrat"/>
              </a:rPr>
              <a:t>usado</a:t>
            </a:r>
            <a:r>
              <a:rPr lang="en-US" sz="1200" b="0" u="none" strike="noStrike" dirty="0">
                <a:solidFill>
                  <a:srgbClr val="333333"/>
                </a:solidFill>
                <a:effectLst/>
                <a:uFillTx/>
                <a:latin typeface="Montserrat"/>
                <a:ea typeface="Montserrat"/>
              </a:rPr>
              <a:t> para </a:t>
            </a:r>
            <a:r>
              <a:rPr lang="en-US" sz="1200" b="0" u="none" strike="noStrike" dirty="0" err="1">
                <a:solidFill>
                  <a:srgbClr val="333333"/>
                </a:solidFill>
                <a:effectLst/>
                <a:uFillTx/>
                <a:latin typeface="Montserrat"/>
                <a:ea typeface="Montserrat"/>
              </a:rPr>
              <a:t>mostrar</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mensajes</a:t>
            </a:r>
            <a:r>
              <a:rPr lang="en-US" sz="1200" b="0" u="none" strike="noStrike" dirty="0">
                <a:solidFill>
                  <a:srgbClr val="333333"/>
                </a:solidFill>
                <a:effectLst/>
                <a:uFillTx/>
                <a:latin typeface="Montserrat"/>
                <a:ea typeface="Montserrat"/>
              </a:rPr>
              <a:t>.</a:t>
            </a:r>
            <a:endParaRPr lang="en-US" sz="1200" b="0" u="none" strike="noStrike" dirty="0">
              <a:solidFill>
                <a:srgbClr val="000000"/>
              </a:solidFill>
              <a:effectLst/>
              <a:uFillTx/>
              <a:latin typeface="Times New Roman"/>
            </a:endParaRPr>
          </a:p>
        </p:txBody>
      </p:sp>
      <p:sp>
        <p:nvSpPr>
          <p:cNvPr id="576" name="Forma libre: forma 575"/>
          <p:cNvSpPr/>
          <p:nvPr/>
        </p:nvSpPr>
        <p:spPr>
          <a:xfrm>
            <a:off x="761760" y="4390684"/>
            <a:ext cx="95760" cy="95400"/>
          </a:xfrm>
          <a:custGeom>
            <a:avLst/>
            <a:gdLst/>
            <a:ahLst/>
            <a:cxnLst/>
            <a:rect l="0" t="0" r="r" b="b"/>
            <a:pathLst>
              <a:path w="266" h="265">
                <a:moveTo>
                  <a:pt x="266" y="133"/>
                </a:moveTo>
                <a:cubicBezTo>
                  <a:pt x="266" y="150"/>
                  <a:pt x="262" y="167"/>
                  <a:pt x="256" y="183"/>
                </a:cubicBezTo>
                <a:cubicBezTo>
                  <a:pt x="249" y="200"/>
                  <a:pt x="239" y="214"/>
                  <a:pt x="227" y="226"/>
                </a:cubicBezTo>
                <a:cubicBezTo>
                  <a:pt x="215" y="239"/>
                  <a:pt x="200" y="248"/>
                  <a:pt x="184" y="255"/>
                </a:cubicBezTo>
                <a:cubicBezTo>
                  <a:pt x="168" y="262"/>
                  <a:pt x="151" y="265"/>
                  <a:pt x="133" y="265"/>
                </a:cubicBezTo>
                <a:cubicBezTo>
                  <a:pt x="115" y="265"/>
                  <a:pt x="98" y="262"/>
                  <a:pt x="82" y="255"/>
                </a:cubicBezTo>
                <a:cubicBezTo>
                  <a:pt x="66" y="248"/>
                  <a:pt x="51" y="239"/>
                  <a:pt x="39" y="226"/>
                </a:cubicBezTo>
                <a:cubicBezTo>
                  <a:pt x="27" y="214"/>
                  <a:pt x="17" y="200"/>
                  <a:pt x="10" y="183"/>
                </a:cubicBezTo>
                <a:cubicBezTo>
                  <a:pt x="4" y="167"/>
                  <a:pt x="0" y="150"/>
                  <a:pt x="0" y="133"/>
                </a:cubicBezTo>
                <a:cubicBezTo>
                  <a:pt x="0" y="115"/>
                  <a:pt x="4" y="98"/>
                  <a:pt x="10" y="82"/>
                </a:cubicBezTo>
                <a:cubicBezTo>
                  <a:pt x="17" y="66"/>
                  <a:pt x="27" y="51"/>
                  <a:pt x="39" y="38"/>
                </a:cubicBezTo>
                <a:cubicBezTo>
                  <a:pt x="51" y="26"/>
                  <a:pt x="66" y="16"/>
                  <a:pt x="82" y="10"/>
                </a:cubicBezTo>
                <a:cubicBezTo>
                  <a:pt x="98" y="3"/>
                  <a:pt x="115" y="0"/>
                  <a:pt x="133" y="0"/>
                </a:cubicBezTo>
                <a:cubicBezTo>
                  <a:pt x="151" y="0"/>
                  <a:pt x="168" y="3"/>
                  <a:pt x="184" y="10"/>
                </a:cubicBezTo>
                <a:cubicBezTo>
                  <a:pt x="200" y="16"/>
                  <a:pt x="215" y="26"/>
                  <a:pt x="227" y="38"/>
                </a:cubicBezTo>
                <a:cubicBezTo>
                  <a:pt x="239" y="51"/>
                  <a:pt x="249" y="66"/>
                  <a:pt x="256" y="82"/>
                </a:cubicBezTo>
                <a:cubicBezTo>
                  <a:pt x="262" y="98"/>
                  <a:pt x="266" y="115"/>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77" name="CuadroTexto 576"/>
          <p:cNvSpPr txBox="1"/>
          <p:nvPr/>
        </p:nvSpPr>
        <p:spPr>
          <a:xfrm>
            <a:off x="971640" y="3976324"/>
            <a:ext cx="39913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Se caracterizan por no tener un tipo de dato asociado.</a:t>
            </a:r>
            <a:endParaRPr lang="en-US" sz="1200" b="0" u="none" strike="noStrike">
              <a:solidFill>
                <a:srgbClr val="000000"/>
              </a:solidFill>
              <a:effectLst/>
              <a:uFillTx/>
              <a:latin typeface="Times New Roman"/>
            </a:endParaRPr>
          </a:p>
        </p:txBody>
      </p:sp>
      <p:sp>
        <p:nvSpPr>
          <p:cNvPr id="578" name="Forma libre: forma 577"/>
          <p:cNvSpPr/>
          <p:nvPr/>
        </p:nvSpPr>
        <p:spPr>
          <a:xfrm>
            <a:off x="761760" y="4752484"/>
            <a:ext cx="95760" cy="95760"/>
          </a:xfrm>
          <a:custGeom>
            <a:avLst/>
            <a:gdLst/>
            <a:ahLst/>
            <a:cxnLst/>
            <a:rect l="0" t="0" r="r" b="b"/>
            <a:pathLst>
              <a:path w="266" h="266">
                <a:moveTo>
                  <a:pt x="266" y="133"/>
                </a:moveTo>
                <a:cubicBezTo>
                  <a:pt x="266" y="151"/>
                  <a:pt x="262" y="168"/>
                  <a:pt x="256" y="184"/>
                </a:cubicBezTo>
                <a:cubicBezTo>
                  <a:pt x="249" y="200"/>
                  <a:pt x="239" y="214"/>
                  <a:pt x="227" y="227"/>
                </a:cubicBezTo>
                <a:cubicBezTo>
                  <a:pt x="215" y="239"/>
                  <a:pt x="200" y="249"/>
                  <a:pt x="184" y="256"/>
                </a:cubicBezTo>
                <a:cubicBezTo>
                  <a:pt x="168" y="262"/>
                  <a:pt x="151" y="266"/>
                  <a:pt x="133" y="266"/>
                </a:cubicBezTo>
                <a:cubicBezTo>
                  <a:pt x="115" y="266"/>
                  <a:pt x="98" y="262"/>
                  <a:pt x="82" y="256"/>
                </a:cubicBezTo>
                <a:cubicBezTo>
                  <a:pt x="66" y="249"/>
                  <a:pt x="51" y="239"/>
                  <a:pt x="39" y="227"/>
                </a:cubicBezTo>
                <a:cubicBezTo>
                  <a:pt x="27" y="214"/>
                  <a:pt x="17" y="200"/>
                  <a:pt x="10" y="184"/>
                </a:cubicBezTo>
                <a:cubicBezTo>
                  <a:pt x="4" y="168"/>
                  <a:pt x="0" y="151"/>
                  <a:pt x="0" y="133"/>
                </a:cubicBezTo>
                <a:cubicBezTo>
                  <a:pt x="0" y="116"/>
                  <a:pt x="4" y="98"/>
                  <a:pt x="10" y="82"/>
                </a:cubicBezTo>
                <a:cubicBezTo>
                  <a:pt x="17" y="65"/>
                  <a:pt x="27" y="51"/>
                  <a:pt x="39" y="39"/>
                </a:cubicBezTo>
                <a:cubicBezTo>
                  <a:pt x="51" y="26"/>
                  <a:pt x="66" y="17"/>
                  <a:pt x="82" y="10"/>
                </a:cubicBezTo>
                <a:cubicBezTo>
                  <a:pt x="98" y="3"/>
                  <a:pt x="115" y="0"/>
                  <a:pt x="133" y="0"/>
                </a:cubicBezTo>
                <a:cubicBezTo>
                  <a:pt x="151" y="0"/>
                  <a:pt x="168" y="3"/>
                  <a:pt x="184" y="10"/>
                </a:cubicBezTo>
                <a:cubicBezTo>
                  <a:pt x="200" y="17"/>
                  <a:pt x="215" y="26"/>
                  <a:pt x="227" y="39"/>
                </a:cubicBezTo>
                <a:cubicBezTo>
                  <a:pt x="239" y="51"/>
                  <a:pt x="249" y="65"/>
                  <a:pt x="256" y="82"/>
                </a:cubicBezTo>
                <a:cubicBezTo>
                  <a:pt x="262" y="98"/>
                  <a:pt x="266" y="116"/>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79" name="CuadroTexto 578"/>
          <p:cNvSpPr txBox="1"/>
          <p:nvPr/>
        </p:nvSpPr>
        <p:spPr>
          <a:xfrm>
            <a:off x="971640" y="4338484"/>
            <a:ext cx="257004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Siempre contienen la palabra void.</a:t>
            </a:r>
            <a:endParaRPr lang="en-US" sz="1200" b="0" u="none" strike="noStrike">
              <a:solidFill>
                <a:srgbClr val="000000"/>
              </a:solidFill>
              <a:effectLst/>
              <a:uFillTx/>
              <a:latin typeface="Times New Roman"/>
            </a:endParaRPr>
          </a:p>
        </p:txBody>
      </p:sp>
      <p:sp>
        <p:nvSpPr>
          <p:cNvPr id="580" name="Forma libre: forma 579"/>
          <p:cNvSpPr/>
          <p:nvPr/>
        </p:nvSpPr>
        <p:spPr>
          <a:xfrm>
            <a:off x="761760" y="5114284"/>
            <a:ext cx="95760" cy="95760"/>
          </a:xfrm>
          <a:custGeom>
            <a:avLst/>
            <a:gdLst/>
            <a:ahLst/>
            <a:cxnLst/>
            <a:rect l="0" t="0" r="r" b="b"/>
            <a:pathLst>
              <a:path w="266" h="266">
                <a:moveTo>
                  <a:pt x="266" y="133"/>
                </a:moveTo>
                <a:cubicBezTo>
                  <a:pt x="266" y="150"/>
                  <a:pt x="262" y="168"/>
                  <a:pt x="256" y="184"/>
                </a:cubicBezTo>
                <a:cubicBezTo>
                  <a:pt x="249" y="201"/>
                  <a:pt x="239" y="215"/>
                  <a:pt x="227" y="227"/>
                </a:cubicBezTo>
                <a:cubicBezTo>
                  <a:pt x="215" y="240"/>
                  <a:pt x="200" y="249"/>
                  <a:pt x="184" y="256"/>
                </a:cubicBezTo>
                <a:cubicBezTo>
                  <a:pt x="168" y="263"/>
                  <a:pt x="151" y="266"/>
                  <a:pt x="133" y="266"/>
                </a:cubicBezTo>
                <a:cubicBezTo>
                  <a:pt x="115" y="266"/>
                  <a:pt x="98" y="263"/>
                  <a:pt x="82" y="256"/>
                </a:cubicBezTo>
                <a:cubicBezTo>
                  <a:pt x="66" y="249"/>
                  <a:pt x="51" y="240"/>
                  <a:pt x="39" y="227"/>
                </a:cubicBezTo>
                <a:cubicBezTo>
                  <a:pt x="27" y="215"/>
                  <a:pt x="17" y="201"/>
                  <a:pt x="10" y="184"/>
                </a:cubicBezTo>
                <a:cubicBezTo>
                  <a:pt x="4" y="168"/>
                  <a:pt x="0" y="150"/>
                  <a:pt x="0" y="133"/>
                </a:cubicBezTo>
                <a:cubicBezTo>
                  <a:pt x="0" y="115"/>
                  <a:pt x="4" y="98"/>
                  <a:pt x="10" y="82"/>
                </a:cubicBezTo>
                <a:cubicBezTo>
                  <a:pt x="17" y="66"/>
                  <a:pt x="27" y="52"/>
                  <a:pt x="39" y="39"/>
                </a:cubicBezTo>
                <a:cubicBezTo>
                  <a:pt x="51" y="27"/>
                  <a:pt x="66" y="17"/>
                  <a:pt x="82" y="10"/>
                </a:cubicBezTo>
                <a:cubicBezTo>
                  <a:pt x="98" y="4"/>
                  <a:pt x="115" y="0"/>
                  <a:pt x="133" y="0"/>
                </a:cubicBezTo>
                <a:cubicBezTo>
                  <a:pt x="151" y="0"/>
                  <a:pt x="168" y="4"/>
                  <a:pt x="184" y="10"/>
                </a:cubicBezTo>
                <a:cubicBezTo>
                  <a:pt x="200" y="17"/>
                  <a:pt x="215" y="27"/>
                  <a:pt x="227" y="39"/>
                </a:cubicBezTo>
                <a:cubicBezTo>
                  <a:pt x="239" y="52"/>
                  <a:pt x="249" y="66"/>
                  <a:pt x="256" y="82"/>
                </a:cubicBezTo>
                <a:cubicBezTo>
                  <a:pt x="262" y="98"/>
                  <a:pt x="266" y="115"/>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81" name="CuadroTexto 580"/>
          <p:cNvSpPr txBox="1"/>
          <p:nvPr/>
        </p:nvSpPr>
        <p:spPr>
          <a:xfrm>
            <a:off x="971640" y="4700284"/>
            <a:ext cx="352656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El modiﬁcador de acceso más común es public.</a:t>
            </a:r>
            <a:endParaRPr lang="en-US" sz="1200" b="0" u="none" strike="noStrike">
              <a:solidFill>
                <a:srgbClr val="000000"/>
              </a:solidFill>
              <a:effectLst/>
              <a:uFillTx/>
              <a:latin typeface="Times New Roman"/>
            </a:endParaRPr>
          </a:p>
        </p:txBody>
      </p:sp>
      <p:sp>
        <p:nvSpPr>
          <p:cNvPr id="582" name="Forma libre: forma 581"/>
          <p:cNvSpPr/>
          <p:nvPr/>
        </p:nvSpPr>
        <p:spPr>
          <a:xfrm>
            <a:off x="761760" y="5476444"/>
            <a:ext cx="95760" cy="95400"/>
          </a:xfrm>
          <a:custGeom>
            <a:avLst/>
            <a:gdLst/>
            <a:ahLst/>
            <a:cxnLst/>
            <a:rect l="0" t="0" r="r" b="b"/>
            <a:pathLst>
              <a:path w="266" h="265">
                <a:moveTo>
                  <a:pt x="266" y="132"/>
                </a:moveTo>
                <a:cubicBezTo>
                  <a:pt x="266" y="150"/>
                  <a:pt x="262" y="167"/>
                  <a:pt x="256" y="183"/>
                </a:cubicBezTo>
                <a:cubicBezTo>
                  <a:pt x="249" y="199"/>
                  <a:pt x="239" y="214"/>
                  <a:pt x="227" y="227"/>
                </a:cubicBezTo>
                <a:cubicBezTo>
                  <a:pt x="215" y="239"/>
                  <a:pt x="200" y="249"/>
                  <a:pt x="184" y="255"/>
                </a:cubicBezTo>
                <a:cubicBezTo>
                  <a:pt x="168" y="262"/>
                  <a:pt x="151" y="265"/>
                  <a:pt x="133" y="265"/>
                </a:cubicBezTo>
                <a:cubicBezTo>
                  <a:pt x="115" y="265"/>
                  <a:pt x="98" y="262"/>
                  <a:pt x="82" y="255"/>
                </a:cubicBezTo>
                <a:cubicBezTo>
                  <a:pt x="66" y="249"/>
                  <a:pt x="51" y="239"/>
                  <a:pt x="39" y="227"/>
                </a:cubicBezTo>
                <a:cubicBezTo>
                  <a:pt x="27" y="214"/>
                  <a:pt x="17" y="199"/>
                  <a:pt x="10" y="183"/>
                </a:cubicBezTo>
                <a:cubicBezTo>
                  <a:pt x="4" y="167"/>
                  <a:pt x="0" y="150"/>
                  <a:pt x="0" y="132"/>
                </a:cubicBezTo>
                <a:cubicBezTo>
                  <a:pt x="0" y="115"/>
                  <a:pt x="4" y="98"/>
                  <a:pt x="10" y="81"/>
                </a:cubicBezTo>
                <a:cubicBezTo>
                  <a:pt x="17" y="65"/>
                  <a:pt x="27" y="51"/>
                  <a:pt x="39" y="39"/>
                </a:cubicBezTo>
                <a:cubicBezTo>
                  <a:pt x="51" y="26"/>
                  <a:pt x="66" y="17"/>
                  <a:pt x="82" y="10"/>
                </a:cubicBezTo>
                <a:cubicBezTo>
                  <a:pt x="98" y="3"/>
                  <a:pt x="115" y="0"/>
                  <a:pt x="133" y="0"/>
                </a:cubicBezTo>
                <a:cubicBezTo>
                  <a:pt x="151" y="0"/>
                  <a:pt x="168" y="3"/>
                  <a:pt x="184" y="10"/>
                </a:cubicBezTo>
                <a:cubicBezTo>
                  <a:pt x="200" y="17"/>
                  <a:pt x="215" y="26"/>
                  <a:pt x="227" y="39"/>
                </a:cubicBezTo>
                <a:cubicBezTo>
                  <a:pt x="239" y="51"/>
                  <a:pt x="249" y="65"/>
                  <a:pt x="256" y="81"/>
                </a:cubicBezTo>
                <a:cubicBezTo>
                  <a:pt x="262" y="98"/>
                  <a:pt x="266" y="115"/>
                  <a:pt x="266" y="132"/>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83" name="CuadroTexto 582"/>
          <p:cNvSpPr txBox="1"/>
          <p:nvPr/>
        </p:nvSpPr>
        <p:spPr>
          <a:xfrm>
            <a:off x="971640" y="5062444"/>
            <a:ext cx="22957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Puede o no recibir parámetros.</a:t>
            </a:r>
            <a:endParaRPr lang="en-US" sz="1200" b="0" u="none" strike="noStrike">
              <a:solidFill>
                <a:srgbClr val="000000"/>
              </a:solidFill>
              <a:effectLst/>
              <a:uFillTx/>
              <a:latin typeface="Times New Roman"/>
            </a:endParaRPr>
          </a:p>
        </p:txBody>
      </p:sp>
      <p:pic>
        <p:nvPicPr>
          <p:cNvPr id="584" name="Imagen 583"/>
          <p:cNvPicPr/>
          <p:nvPr/>
        </p:nvPicPr>
        <p:blipFill>
          <a:blip r:embed="rId3"/>
          <a:stretch/>
        </p:blipFill>
        <p:spPr>
          <a:xfrm>
            <a:off x="6367800" y="2139053"/>
            <a:ext cx="5220120" cy="3153741"/>
          </a:xfrm>
          <a:prstGeom prst="rect">
            <a:avLst/>
          </a:prstGeom>
          <a:noFill/>
          <a:ln w="0">
            <a:noFill/>
          </a:ln>
        </p:spPr>
      </p:pic>
      <p:sp>
        <p:nvSpPr>
          <p:cNvPr id="585" name="CuadroTexto 584"/>
          <p:cNvSpPr txBox="1"/>
          <p:nvPr/>
        </p:nvSpPr>
        <p:spPr>
          <a:xfrm>
            <a:off x="971640" y="5424244"/>
            <a:ext cx="5124360" cy="369332"/>
          </a:xfrm>
          <a:prstGeom prst="rect">
            <a:avLst/>
          </a:prstGeom>
          <a:noFill/>
          <a:ln w="0">
            <a:noFill/>
          </a:ln>
        </p:spPr>
        <p:txBody>
          <a:bodyPr wrap="square" lIns="0" tIns="0" rIns="0" bIns="0" anchor="t">
            <a:spAutoFit/>
          </a:bodyPr>
          <a:lstStyle/>
          <a:p>
            <a:r>
              <a:rPr lang="en-US" sz="1200" b="0" u="none" strike="noStrike" dirty="0">
                <a:solidFill>
                  <a:srgbClr val="333333"/>
                </a:solidFill>
                <a:effectLst/>
                <a:uFillTx/>
                <a:latin typeface="Montserrat"/>
                <a:ea typeface="Montserrat"/>
              </a:rPr>
              <a:t>Los </a:t>
            </a:r>
            <a:r>
              <a:rPr lang="en-US" sz="1200" b="0" u="none" strike="noStrike" dirty="0" err="1">
                <a:solidFill>
                  <a:srgbClr val="333333"/>
                </a:solidFill>
                <a:effectLst/>
                <a:uFillTx/>
                <a:latin typeface="Montserrat"/>
                <a:ea typeface="Montserrat"/>
              </a:rPr>
              <a:t>nombres</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deben</a:t>
            </a:r>
            <a:r>
              <a:rPr lang="en-US" sz="1200" b="0" u="none" strike="noStrike" dirty="0">
                <a:solidFill>
                  <a:srgbClr val="333333"/>
                </a:solidFill>
                <a:effectLst/>
                <a:uFillTx/>
                <a:latin typeface="Montserrat"/>
                <a:ea typeface="Montserrat"/>
              </a:rPr>
              <a:t> ser </a:t>
            </a:r>
            <a:r>
              <a:rPr lang="en-US" sz="1200" b="0" u="none" strike="noStrike" dirty="0" err="1">
                <a:solidFill>
                  <a:srgbClr val="333333"/>
                </a:solidFill>
                <a:effectLst/>
                <a:uFillTx/>
                <a:latin typeface="Montserrat"/>
                <a:ea typeface="Montserrat"/>
              </a:rPr>
              <a:t>muy</a:t>
            </a:r>
            <a:r>
              <a:rPr lang="en-US" sz="1200" b="0" u="none" strike="noStrike" dirty="0">
                <a:solidFill>
                  <a:srgbClr val="333333"/>
                </a:solidFill>
                <a:effectLst/>
                <a:uFillTx/>
                <a:latin typeface="Montserrat"/>
                <a:ea typeface="Montserrat"/>
              </a:rPr>
              <a:t> claros y </a:t>
            </a:r>
            <a:r>
              <a:rPr lang="en-US" sz="1200" b="0" u="none" strike="noStrike" dirty="0" err="1">
                <a:solidFill>
                  <a:srgbClr val="333333"/>
                </a:solidFill>
                <a:effectLst/>
                <a:uFillTx/>
                <a:latin typeface="Montserrat"/>
                <a:ea typeface="Montserrat"/>
              </a:rPr>
              <a:t>descriptivos</a:t>
            </a:r>
            <a:r>
              <a:rPr lang="en-US" sz="1200" b="0" u="none" strike="noStrike" dirty="0">
                <a:solidFill>
                  <a:srgbClr val="333333"/>
                </a:solidFill>
                <a:effectLst/>
                <a:uFillTx/>
                <a:latin typeface="Montserrat"/>
                <a:ea typeface="Montserrat"/>
              </a:rPr>
              <a:t> con la </a:t>
            </a:r>
            <a:r>
              <a:rPr lang="en-US" sz="1200" b="0" u="none" strike="noStrike" dirty="0" err="1">
                <a:solidFill>
                  <a:srgbClr val="333333"/>
                </a:solidFill>
                <a:effectLst/>
                <a:uFillTx/>
                <a:latin typeface="Montserrat"/>
                <a:ea typeface="Montserrat"/>
              </a:rPr>
              <a:t>acción</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que</a:t>
            </a:r>
            <a:r>
              <a:rPr lang="en-US" sz="1200" b="0" u="none" strike="noStrike" dirty="0">
                <a:solidFill>
                  <a:srgbClr val="333333"/>
                </a:solidFill>
                <a:effectLst/>
                <a:uFillTx/>
                <a:latin typeface="Montserrat"/>
                <a:ea typeface="Montserrat"/>
              </a:rPr>
              <a:t> van a </a:t>
            </a:r>
            <a:r>
              <a:rPr lang="en-US" sz="1200" b="0" u="none" strike="noStrike" dirty="0" err="1">
                <a:solidFill>
                  <a:srgbClr val="333333"/>
                </a:solidFill>
                <a:effectLst/>
                <a:uFillTx/>
                <a:latin typeface="Montserrat"/>
                <a:ea typeface="Montserrat"/>
              </a:rPr>
              <a:t>realizar</a:t>
            </a:r>
            <a:r>
              <a:rPr lang="en-US" sz="1200" b="0" u="none" strike="noStrike" dirty="0">
                <a:solidFill>
                  <a:srgbClr val="333333"/>
                </a:solidFill>
                <a:effectLst/>
                <a:uFillTx/>
                <a:latin typeface="Montserrat"/>
                <a:ea typeface="Montserrat"/>
              </a:rPr>
              <a:t>.</a:t>
            </a:r>
            <a:endParaRPr lang="en-US" sz="1200" b="0" u="none" strike="noStrike" dirty="0">
              <a:solidFill>
                <a:srgbClr val="000000"/>
              </a:solidFill>
              <a:effectLst/>
              <a:uFillTx/>
              <a:latin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Forma libre: forma 587"/>
          <p:cNvSpPr/>
          <p:nvPr/>
        </p:nvSpPr>
        <p:spPr>
          <a:xfrm>
            <a:off x="0" y="761760"/>
            <a:ext cx="4248360" cy="810000"/>
          </a:xfrm>
          <a:custGeom>
            <a:avLst/>
            <a:gdLst/>
            <a:ahLst/>
            <a:cxnLst/>
            <a:rect l="0" t="0" r="r" b="b"/>
            <a:pathLst>
              <a:path w="11801" h="2250">
                <a:moveTo>
                  <a:pt x="0" y="0"/>
                </a:moveTo>
                <a:lnTo>
                  <a:pt x="11801" y="0"/>
                </a:lnTo>
                <a:lnTo>
                  <a:pt x="11801"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89" name="CuadroTexto 588"/>
          <p:cNvSpPr txBox="1"/>
          <p:nvPr/>
        </p:nvSpPr>
        <p:spPr>
          <a:xfrm>
            <a:off x="838080" y="954000"/>
            <a:ext cx="27856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Métodos de Tipo</a:t>
            </a:r>
            <a:endParaRPr lang="en-US" sz="2700" b="0" u="none" strike="noStrike">
              <a:solidFill>
                <a:srgbClr val="000000"/>
              </a:solidFill>
              <a:effectLst/>
              <a:uFillTx/>
              <a:latin typeface="Times New Roman"/>
            </a:endParaRPr>
          </a:p>
        </p:txBody>
      </p:sp>
      <p:sp>
        <p:nvSpPr>
          <p:cNvPr id="590" name="CuadroTexto 589"/>
          <p:cNvSpPr txBox="1"/>
          <p:nvPr/>
        </p:nvSpPr>
        <p:spPr>
          <a:xfrm>
            <a:off x="762120" y="1911240"/>
            <a:ext cx="101656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La utilidad de los métodos de tipo radica en que son métodos que cuentan un retorno en base al tipo de dato</a:t>
            </a:r>
            <a:endParaRPr lang="en-US" sz="1500" b="0" u="none" strike="noStrike">
              <a:solidFill>
                <a:srgbClr val="000000"/>
              </a:solidFill>
              <a:effectLst/>
              <a:uFillTx/>
              <a:latin typeface="Times New Roman"/>
            </a:endParaRPr>
          </a:p>
        </p:txBody>
      </p:sp>
      <p:sp>
        <p:nvSpPr>
          <p:cNvPr id="591" name="CuadroTexto 590"/>
          <p:cNvSpPr txBox="1"/>
          <p:nvPr/>
        </p:nvSpPr>
        <p:spPr>
          <a:xfrm>
            <a:off x="762120" y="2225520"/>
            <a:ext cx="17211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que fue declarado.</a:t>
            </a:r>
            <a:endParaRPr lang="en-US" sz="1500" b="0" u="none" strike="noStrike">
              <a:solidFill>
                <a:srgbClr val="000000"/>
              </a:solidFill>
              <a:effectLst/>
              <a:uFillTx/>
              <a:latin typeface="Times New Roman"/>
            </a:endParaRPr>
          </a:p>
        </p:txBody>
      </p:sp>
      <p:sp>
        <p:nvSpPr>
          <p:cNvPr id="592" name="Forma libre: forma 591"/>
          <p:cNvSpPr/>
          <p:nvPr/>
        </p:nvSpPr>
        <p:spPr>
          <a:xfrm>
            <a:off x="761760" y="3219120"/>
            <a:ext cx="95760" cy="95760"/>
          </a:xfrm>
          <a:custGeom>
            <a:avLst/>
            <a:gdLst/>
            <a:ahLst/>
            <a:cxnLst/>
            <a:rect l="0" t="0" r="r" b="b"/>
            <a:pathLst>
              <a:path w="266" h="266">
                <a:moveTo>
                  <a:pt x="266" y="133"/>
                </a:moveTo>
                <a:cubicBezTo>
                  <a:pt x="266" y="150"/>
                  <a:pt x="262" y="168"/>
                  <a:pt x="256" y="184"/>
                </a:cubicBezTo>
                <a:cubicBezTo>
                  <a:pt x="249" y="201"/>
                  <a:pt x="239" y="215"/>
                  <a:pt x="227" y="227"/>
                </a:cubicBezTo>
                <a:cubicBezTo>
                  <a:pt x="215" y="240"/>
                  <a:pt x="200" y="249"/>
                  <a:pt x="184" y="256"/>
                </a:cubicBezTo>
                <a:cubicBezTo>
                  <a:pt x="168" y="263"/>
                  <a:pt x="151" y="266"/>
                  <a:pt x="133" y="266"/>
                </a:cubicBezTo>
                <a:cubicBezTo>
                  <a:pt x="115" y="266"/>
                  <a:pt x="98" y="263"/>
                  <a:pt x="82" y="256"/>
                </a:cubicBezTo>
                <a:cubicBezTo>
                  <a:pt x="66" y="249"/>
                  <a:pt x="51" y="240"/>
                  <a:pt x="39" y="227"/>
                </a:cubicBezTo>
                <a:cubicBezTo>
                  <a:pt x="27" y="215"/>
                  <a:pt x="17" y="201"/>
                  <a:pt x="10" y="184"/>
                </a:cubicBezTo>
                <a:cubicBezTo>
                  <a:pt x="4" y="168"/>
                  <a:pt x="0" y="150"/>
                  <a:pt x="0" y="133"/>
                </a:cubicBezTo>
                <a:cubicBezTo>
                  <a:pt x="0" y="115"/>
                  <a:pt x="4" y="98"/>
                  <a:pt x="10" y="82"/>
                </a:cubicBezTo>
                <a:cubicBezTo>
                  <a:pt x="17" y="66"/>
                  <a:pt x="27" y="52"/>
                  <a:pt x="39" y="39"/>
                </a:cubicBezTo>
                <a:cubicBezTo>
                  <a:pt x="51" y="27"/>
                  <a:pt x="66" y="17"/>
                  <a:pt x="82" y="10"/>
                </a:cubicBezTo>
                <a:cubicBezTo>
                  <a:pt x="98" y="4"/>
                  <a:pt x="115" y="0"/>
                  <a:pt x="133" y="0"/>
                </a:cubicBezTo>
                <a:cubicBezTo>
                  <a:pt x="151" y="0"/>
                  <a:pt x="168" y="4"/>
                  <a:pt x="184" y="10"/>
                </a:cubicBezTo>
                <a:cubicBezTo>
                  <a:pt x="200" y="17"/>
                  <a:pt x="215" y="27"/>
                  <a:pt x="227" y="39"/>
                </a:cubicBezTo>
                <a:cubicBezTo>
                  <a:pt x="239" y="52"/>
                  <a:pt x="249" y="66"/>
                  <a:pt x="256" y="82"/>
                </a:cubicBezTo>
                <a:cubicBezTo>
                  <a:pt x="262" y="98"/>
                  <a:pt x="266" y="115"/>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3" name="CuadroTexto 592"/>
          <p:cNvSpPr txBox="1"/>
          <p:nvPr/>
        </p:nvSpPr>
        <p:spPr>
          <a:xfrm>
            <a:off x="762120" y="2748600"/>
            <a:ext cx="426168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Algunas características de este tipo de método son:</a:t>
            </a:r>
            <a:endParaRPr lang="en-US" sz="1350" b="0" u="none" strike="noStrike">
              <a:solidFill>
                <a:srgbClr val="000000"/>
              </a:solidFill>
              <a:effectLst/>
              <a:uFillTx/>
              <a:latin typeface="Times New Roman"/>
            </a:endParaRPr>
          </a:p>
        </p:txBody>
      </p:sp>
      <p:sp>
        <p:nvSpPr>
          <p:cNvPr id="594" name="Forma libre: forma 593"/>
          <p:cNvSpPr/>
          <p:nvPr/>
        </p:nvSpPr>
        <p:spPr>
          <a:xfrm>
            <a:off x="761760" y="3755448"/>
            <a:ext cx="95760" cy="95400"/>
          </a:xfrm>
          <a:custGeom>
            <a:avLst/>
            <a:gdLst/>
            <a:ahLst/>
            <a:cxnLst/>
            <a:rect l="0" t="0" r="r" b="b"/>
            <a:pathLst>
              <a:path w="266" h="265">
                <a:moveTo>
                  <a:pt x="266" y="132"/>
                </a:moveTo>
                <a:cubicBezTo>
                  <a:pt x="266" y="150"/>
                  <a:pt x="262" y="167"/>
                  <a:pt x="256" y="183"/>
                </a:cubicBezTo>
                <a:cubicBezTo>
                  <a:pt x="249" y="199"/>
                  <a:pt x="239" y="213"/>
                  <a:pt x="227" y="227"/>
                </a:cubicBezTo>
                <a:cubicBezTo>
                  <a:pt x="215" y="239"/>
                  <a:pt x="200" y="249"/>
                  <a:pt x="184" y="255"/>
                </a:cubicBezTo>
                <a:cubicBezTo>
                  <a:pt x="168" y="262"/>
                  <a:pt x="151" y="265"/>
                  <a:pt x="133" y="265"/>
                </a:cubicBezTo>
                <a:cubicBezTo>
                  <a:pt x="115" y="265"/>
                  <a:pt x="98" y="262"/>
                  <a:pt x="82" y="255"/>
                </a:cubicBezTo>
                <a:cubicBezTo>
                  <a:pt x="66" y="249"/>
                  <a:pt x="51" y="239"/>
                  <a:pt x="39" y="227"/>
                </a:cubicBezTo>
                <a:cubicBezTo>
                  <a:pt x="27" y="213"/>
                  <a:pt x="17" y="199"/>
                  <a:pt x="10" y="183"/>
                </a:cubicBezTo>
                <a:cubicBezTo>
                  <a:pt x="4" y="167"/>
                  <a:pt x="0" y="150"/>
                  <a:pt x="0" y="132"/>
                </a:cubicBezTo>
                <a:cubicBezTo>
                  <a:pt x="0" y="115"/>
                  <a:pt x="4" y="98"/>
                  <a:pt x="10" y="81"/>
                </a:cubicBezTo>
                <a:cubicBezTo>
                  <a:pt x="17" y="65"/>
                  <a:pt x="27" y="51"/>
                  <a:pt x="39" y="39"/>
                </a:cubicBezTo>
                <a:cubicBezTo>
                  <a:pt x="51" y="26"/>
                  <a:pt x="66" y="17"/>
                  <a:pt x="82" y="10"/>
                </a:cubicBezTo>
                <a:cubicBezTo>
                  <a:pt x="98" y="3"/>
                  <a:pt x="115" y="0"/>
                  <a:pt x="133" y="0"/>
                </a:cubicBezTo>
                <a:cubicBezTo>
                  <a:pt x="151" y="0"/>
                  <a:pt x="168" y="3"/>
                  <a:pt x="184" y="10"/>
                </a:cubicBezTo>
                <a:cubicBezTo>
                  <a:pt x="200" y="17"/>
                  <a:pt x="215" y="26"/>
                  <a:pt x="227" y="39"/>
                </a:cubicBezTo>
                <a:cubicBezTo>
                  <a:pt x="239" y="51"/>
                  <a:pt x="249" y="65"/>
                  <a:pt x="256" y="81"/>
                </a:cubicBezTo>
                <a:cubicBezTo>
                  <a:pt x="262" y="98"/>
                  <a:pt x="266" y="115"/>
                  <a:pt x="266" y="132"/>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5" name="CuadroTexto 594"/>
          <p:cNvSpPr txBox="1"/>
          <p:nvPr/>
        </p:nvSpPr>
        <p:spPr>
          <a:xfrm>
            <a:off x="971640" y="3167280"/>
            <a:ext cx="5028600" cy="369332"/>
          </a:xfrm>
          <a:prstGeom prst="rect">
            <a:avLst/>
          </a:prstGeom>
          <a:noFill/>
          <a:ln w="0">
            <a:noFill/>
          </a:ln>
        </p:spPr>
        <p:txBody>
          <a:bodyPr wrap="square" lIns="0" tIns="0" rIns="0" bIns="0" anchor="t">
            <a:spAutoFit/>
          </a:bodyPr>
          <a:lstStyle/>
          <a:p>
            <a:r>
              <a:rPr lang="en-US" sz="1200" b="0" u="none" strike="noStrike" dirty="0">
                <a:solidFill>
                  <a:srgbClr val="333333"/>
                </a:solidFill>
                <a:effectLst/>
                <a:uFillTx/>
                <a:latin typeface="Montserrat"/>
                <a:ea typeface="Montserrat"/>
              </a:rPr>
              <a:t>Se </a:t>
            </a:r>
            <a:r>
              <a:rPr lang="en-US" sz="1200" b="0" u="none" strike="noStrike" dirty="0" err="1">
                <a:solidFill>
                  <a:srgbClr val="333333"/>
                </a:solidFill>
                <a:effectLst/>
                <a:uFillTx/>
                <a:latin typeface="Montserrat"/>
                <a:ea typeface="Montserrat"/>
              </a:rPr>
              <a:t>centran</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en</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realizar</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acciones</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que</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deben</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contar</a:t>
            </a:r>
            <a:r>
              <a:rPr lang="en-US" sz="1200" b="0" u="none" strike="noStrike" dirty="0">
                <a:solidFill>
                  <a:srgbClr val="333333"/>
                </a:solidFill>
                <a:effectLst/>
                <a:uFillTx/>
                <a:latin typeface="Montserrat"/>
                <a:ea typeface="Montserrat"/>
              </a:rPr>
              <a:t> con un </a:t>
            </a:r>
            <a:r>
              <a:rPr lang="en-US" sz="1200" b="0" u="none" strike="noStrike" dirty="0" err="1">
                <a:solidFill>
                  <a:srgbClr val="333333"/>
                </a:solidFill>
                <a:effectLst/>
                <a:uFillTx/>
                <a:latin typeface="Montserrat"/>
                <a:ea typeface="Montserrat"/>
              </a:rPr>
              <a:t>retorno</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obligatorio</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en</a:t>
            </a:r>
            <a:r>
              <a:rPr lang="en-US" sz="1200" b="0" u="none" strike="noStrike" dirty="0">
                <a:solidFill>
                  <a:srgbClr val="333333"/>
                </a:solidFill>
                <a:effectLst/>
                <a:uFillTx/>
                <a:latin typeface="Montserrat"/>
                <a:ea typeface="Montserrat"/>
              </a:rPr>
              <a:t> base al </a:t>
            </a:r>
            <a:r>
              <a:rPr lang="en-US" sz="1200" b="0" u="none" strike="noStrike" dirty="0" err="1">
                <a:solidFill>
                  <a:srgbClr val="333333"/>
                </a:solidFill>
                <a:effectLst/>
                <a:uFillTx/>
                <a:latin typeface="Montserrat"/>
                <a:ea typeface="Montserrat"/>
              </a:rPr>
              <a:t>tipo</a:t>
            </a:r>
            <a:r>
              <a:rPr lang="en-US" sz="1200" b="0" u="none" strike="noStrike" dirty="0">
                <a:solidFill>
                  <a:srgbClr val="333333"/>
                </a:solidFill>
                <a:effectLst/>
                <a:uFillTx/>
                <a:latin typeface="Montserrat"/>
                <a:ea typeface="Montserrat"/>
              </a:rPr>
              <a:t> de </a:t>
            </a:r>
            <a:r>
              <a:rPr lang="en-US" sz="1200" b="0" u="none" strike="noStrike" dirty="0" err="1">
                <a:solidFill>
                  <a:srgbClr val="333333"/>
                </a:solidFill>
                <a:effectLst/>
                <a:uFillTx/>
                <a:latin typeface="Montserrat"/>
                <a:ea typeface="Montserrat"/>
              </a:rPr>
              <a:t>dato</a:t>
            </a:r>
            <a:r>
              <a:rPr lang="en-US" sz="1200" b="0" u="none" strike="noStrike" dirty="0">
                <a:solidFill>
                  <a:srgbClr val="333333"/>
                </a:solidFill>
                <a:effectLst/>
                <a:uFillTx/>
                <a:latin typeface="Montserrat"/>
                <a:ea typeface="Montserrat"/>
              </a:rPr>
              <a:t>.</a:t>
            </a:r>
            <a:endParaRPr lang="en-US" sz="1200" b="0" u="none" strike="noStrike" dirty="0">
              <a:solidFill>
                <a:srgbClr val="000000"/>
              </a:solidFill>
              <a:effectLst/>
              <a:uFillTx/>
              <a:latin typeface="Times New Roman"/>
            </a:endParaRPr>
          </a:p>
        </p:txBody>
      </p:sp>
      <p:sp>
        <p:nvSpPr>
          <p:cNvPr id="596" name="Forma libre: forma 595"/>
          <p:cNvSpPr/>
          <p:nvPr/>
        </p:nvSpPr>
        <p:spPr>
          <a:xfrm>
            <a:off x="761760" y="4117248"/>
            <a:ext cx="95760" cy="95760"/>
          </a:xfrm>
          <a:custGeom>
            <a:avLst/>
            <a:gdLst/>
            <a:ahLst/>
            <a:cxnLst/>
            <a:rect l="0" t="0" r="r" b="b"/>
            <a:pathLst>
              <a:path w="266" h="266">
                <a:moveTo>
                  <a:pt x="266" y="134"/>
                </a:moveTo>
                <a:cubicBezTo>
                  <a:pt x="266" y="151"/>
                  <a:pt x="262" y="168"/>
                  <a:pt x="256" y="184"/>
                </a:cubicBezTo>
                <a:cubicBezTo>
                  <a:pt x="249" y="200"/>
                  <a:pt x="239" y="215"/>
                  <a:pt x="227" y="227"/>
                </a:cubicBezTo>
                <a:cubicBezTo>
                  <a:pt x="215" y="239"/>
                  <a:pt x="200" y="249"/>
                  <a:pt x="184" y="256"/>
                </a:cubicBezTo>
                <a:cubicBezTo>
                  <a:pt x="168" y="262"/>
                  <a:pt x="151" y="266"/>
                  <a:pt x="133" y="266"/>
                </a:cubicBezTo>
                <a:cubicBezTo>
                  <a:pt x="115" y="266"/>
                  <a:pt x="98" y="262"/>
                  <a:pt x="82" y="256"/>
                </a:cubicBezTo>
                <a:cubicBezTo>
                  <a:pt x="66" y="249"/>
                  <a:pt x="51" y="239"/>
                  <a:pt x="39" y="227"/>
                </a:cubicBezTo>
                <a:cubicBezTo>
                  <a:pt x="27" y="215"/>
                  <a:pt x="17" y="200"/>
                  <a:pt x="10" y="184"/>
                </a:cubicBezTo>
                <a:cubicBezTo>
                  <a:pt x="4" y="168"/>
                  <a:pt x="0" y="151"/>
                  <a:pt x="0" y="134"/>
                </a:cubicBezTo>
                <a:cubicBezTo>
                  <a:pt x="0" y="116"/>
                  <a:pt x="4" y="99"/>
                  <a:pt x="10" y="83"/>
                </a:cubicBezTo>
                <a:cubicBezTo>
                  <a:pt x="17" y="67"/>
                  <a:pt x="27" y="52"/>
                  <a:pt x="39" y="40"/>
                </a:cubicBezTo>
                <a:cubicBezTo>
                  <a:pt x="51" y="28"/>
                  <a:pt x="66" y="18"/>
                  <a:pt x="82" y="11"/>
                </a:cubicBezTo>
                <a:cubicBezTo>
                  <a:pt x="98" y="5"/>
                  <a:pt x="115" y="0"/>
                  <a:pt x="133" y="0"/>
                </a:cubicBezTo>
                <a:cubicBezTo>
                  <a:pt x="151" y="0"/>
                  <a:pt x="168" y="5"/>
                  <a:pt x="184" y="11"/>
                </a:cubicBezTo>
                <a:cubicBezTo>
                  <a:pt x="200" y="18"/>
                  <a:pt x="215" y="28"/>
                  <a:pt x="227" y="40"/>
                </a:cubicBezTo>
                <a:cubicBezTo>
                  <a:pt x="239" y="52"/>
                  <a:pt x="249" y="67"/>
                  <a:pt x="256" y="83"/>
                </a:cubicBezTo>
                <a:cubicBezTo>
                  <a:pt x="262" y="99"/>
                  <a:pt x="266" y="116"/>
                  <a:pt x="266" y="134"/>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7" name="CuadroTexto 596"/>
          <p:cNvSpPr txBox="1"/>
          <p:nvPr/>
        </p:nvSpPr>
        <p:spPr>
          <a:xfrm>
            <a:off x="971640" y="3703248"/>
            <a:ext cx="375876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Se caracterizan por tener un tipo de dato asociado.</a:t>
            </a:r>
            <a:endParaRPr lang="en-US" sz="1200" b="0" u="none" strike="noStrike">
              <a:solidFill>
                <a:srgbClr val="000000"/>
              </a:solidFill>
              <a:effectLst/>
              <a:uFillTx/>
              <a:latin typeface="Times New Roman"/>
            </a:endParaRPr>
          </a:p>
        </p:txBody>
      </p:sp>
      <p:sp>
        <p:nvSpPr>
          <p:cNvPr id="598" name="Forma libre: forma 597"/>
          <p:cNvSpPr/>
          <p:nvPr/>
        </p:nvSpPr>
        <p:spPr>
          <a:xfrm>
            <a:off x="761760" y="4479408"/>
            <a:ext cx="95760" cy="95400"/>
          </a:xfrm>
          <a:custGeom>
            <a:avLst/>
            <a:gdLst/>
            <a:ahLst/>
            <a:cxnLst/>
            <a:rect l="0" t="0" r="r" b="b"/>
            <a:pathLst>
              <a:path w="266" h="265">
                <a:moveTo>
                  <a:pt x="266" y="133"/>
                </a:moveTo>
                <a:cubicBezTo>
                  <a:pt x="266" y="150"/>
                  <a:pt x="262" y="167"/>
                  <a:pt x="256" y="184"/>
                </a:cubicBezTo>
                <a:cubicBezTo>
                  <a:pt x="249" y="200"/>
                  <a:pt x="239" y="214"/>
                  <a:pt x="227" y="227"/>
                </a:cubicBezTo>
                <a:cubicBezTo>
                  <a:pt x="215" y="239"/>
                  <a:pt x="200" y="248"/>
                  <a:pt x="184" y="255"/>
                </a:cubicBezTo>
                <a:cubicBezTo>
                  <a:pt x="168" y="262"/>
                  <a:pt x="151" y="265"/>
                  <a:pt x="133" y="265"/>
                </a:cubicBezTo>
                <a:cubicBezTo>
                  <a:pt x="115" y="265"/>
                  <a:pt x="98" y="262"/>
                  <a:pt x="82" y="255"/>
                </a:cubicBezTo>
                <a:cubicBezTo>
                  <a:pt x="66" y="248"/>
                  <a:pt x="51" y="239"/>
                  <a:pt x="39" y="227"/>
                </a:cubicBezTo>
                <a:cubicBezTo>
                  <a:pt x="27" y="214"/>
                  <a:pt x="17" y="200"/>
                  <a:pt x="10" y="184"/>
                </a:cubicBezTo>
                <a:cubicBezTo>
                  <a:pt x="4" y="167"/>
                  <a:pt x="0" y="150"/>
                  <a:pt x="0" y="133"/>
                </a:cubicBezTo>
                <a:cubicBezTo>
                  <a:pt x="0" y="115"/>
                  <a:pt x="4" y="99"/>
                  <a:pt x="10" y="82"/>
                </a:cubicBezTo>
                <a:cubicBezTo>
                  <a:pt x="17" y="66"/>
                  <a:pt x="27" y="51"/>
                  <a:pt x="39" y="38"/>
                </a:cubicBezTo>
                <a:cubicBezTo>
                  <a:pt x="51" y="26"/>
                  <a:pt x="66" y="16"/>
                  <a:pt x="82" y="10"/>
                </a:cubicBezTo>
                <a:cubicBezTo>
                  <a:pt x="98" y="3"/>
                  <a:pt x="115" y="0"/>
                  <a:pt x="133" y="0"/>
                </a:cubicBezTo>
                <a:cubicBezTo>
                  <a:pt x="151" y="0"/>
                  <a:pt x="168" y="3"/>
                  <a:pt x="184" y="10"/>
                </a:cubicBezTo>
                <a:cubicBezTo>
                  <a:pt x="200" y="16"/>
                  <a:pt x="215" y="26"/>
                  <a:pt x="227" y="38"/>
                </a:cubicBezTo>
                <a:cubicBezTo>
                  <a:pt x="239" y="51"/>
                  <a:pt x="249" y="66"/>
                  <a:pt x="256" y="82"/>
                </a:cubicBezTo>
                <a:cubicBezTo>
                  <a:pt x="262" y="99"/>
                  <a:pt x="266" y="115"/>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9" name="CuadroTexto 598"/>
          <p:cNvSpPr txBox="1"/>
          <p:nvPr/>
        </p:nvSpPr>
        <p:spPr>
          <a:xfrm>
            <a:off x="971640" y="4065408"/>
            <a:ext cx="352656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El modiﬁcador de acceso más común es public.</a:t>
            </a:r>
            <a:endParaRPr lang="en-US" sz="1200" b="0" u="none" strike="noStrike">
              <a:solidFill>
                <a:srgbClr val="000000"/>
              </a:solidFill>
              <a:effectLst/>
              <a:uFillTx/>
              <a:latin typeface="Times New Roman"/>
            </a:endParaRPr>
          </a:p>
        </p:txBody>
      </p:sp>
      <p:sp>
        <p:nvSpPr>
          <p:cNvPr id="600" name="Forma libre: forma 599"/>
          <p:cNvSpPr/>
          <p:nvPr/>
        </p:nvSpPr>
        <p:spPr>
          <a:xfrm>
            <a:off x="761760" y="4841208"/>
            <a:ext cx="95760" cy="95760"/>
          </a:xfrm>
          <a:custGeom>
            <a:avLst/>
            <a:gdLst/>
            <a:ahLst/>
            <a:cxnLst/>
            <a:rect l="0" t="0" r="r" b="b"/>
            <a:pathLst>
              <a:path w="266" h="266">
                <a:moveTo>
                  <a:pt x="266" y="133"/>
                </a:moveTo>
                <a:cubicBezTo>
                  <a:pt x="266" y="151"/>
                  <a:pt x="262" y="168"/>
                  <a:pt x="256" y="184"/>
                </a:cubicBezTo>
                <a:cubicBezTo>
                  <a:pt x="249" y="200"/>
                  <a:pt x="239" y="215"/>
                  <a:pt x="227" y="227"/>
                </a:cubicBezTo>
                <a:cubicBezTo>
                  <a:pt x="215" y="239"/>
                  <a:pt x="200" y="249"/>
                  <a:pt x="184" y="256"/>
                </a:cubicBezTo>
                <a:cubicBezTo>
                  <a:pt x="168" y="262"/>
                  <a:pt x="151" y="266"/>
                  <a:pt x="133" y="266"/>
                </a:cubicBezTo>
                <a:cubicBezTo>
                  <a:pt x="115" y="266"/>
                  <a:pt x="98" y="262"/>
                  <a:pt x="82" y="256"/>
                </a:cubicBezTo>
                <a:cubicBezTo>
                  <a:pt x="66" y="249"/>
                  <a:pt x="51" y="239"/>
                  <a:pt x="39" y="227"/>
                </a:cubicBezTo>
                <a:cubicBezTo>
                  <a:pt x="27" y="215"/>
                  <a:pt x="17" y="200"/>
                  <a:pt x="10" y="184"/>
                </a:cubicBezTo>
                <a:cubicBezTo>
                  <a:pt x="4" y="168"/>
                  <a:pt x="0" y="151"/>
                  <a:pt x="0" y="133"/>
                </a:cubicBezTo>
                <a:cubicBezTo>
                  <a:pt x="0" y="116"/>
                  <a:pt x="4" y="98"/>
                  <a:pt x="10" y="82"/>
                </a:cubicBezTo>
                <a:cubicBezTo>
                  <a:pt x="17" y="66"/>
                  <a:pt x="27" y="51"/>
                  <a:pt x="39" y="39"/>
                </a:cubicBezTo>
                <a:cubicBezTo>
                  <a:pt x="51" y="26"/>
                  <a:pt x="66" y="17"/>
                  <a:pt x="82" y="10"/>
                </a:cubicBezTo>
                <a:cubicBezTo>
                  <a:pt x="98" y="3"/>
                  <a:pt x="115" y="0"/>
                  <a:pt x="133" y="0"/>
                </a:cubicBezTo>
                <a:cubicBezTo>
                  <a:pt x="151" y="0"/>
                  <a:pt x="168" y="3"/>
                  <a:pt x="184" y="10"/>
                </a:cubicBezTo>
                <a:cubicBezTo>
                  <a:pt x="200" y="17"/>
                  <a:pt x="215" y="26"/>
                  <a:pt x="227" y="39"/>
                </a:cubicBezTo>
                <a:cubicBezTo>
                  <a:pt x="239" y="51"/>
                  <a:pt x="249" y="66"/>
                  <a:pt x="256" y="82"/>
                </a:cubicBezTo>
                <a:cubicBezTo>
                  <a:pt x="262" y="98"/>
                  <a:pt x="266" y="116"/>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01" name="CuadroTexto 600"/>
          <p:cNvSpPr txBox="1"/>
          <p:nvPr/>
        </p:nvSpPr>
        <p:spPr>
          <a:xfrm>
            <a:off x="971640" y="4427208"/>
            <a:ext cx="22957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Puede o no recibir parámetros.</a:t>
            </a:r>
            <a:endParaRPr lang="en-US" sz="1200" b="0" u="none" strike="noStrike">
              <a:solidFill>
                <a:srgbClr val="000000"/>
              </a:solidFill>
              <a:effectLst/>
              <a:uFillTx/>
              <a:latin typeface="Times New Roman"/>
            </a:endParaRPr>
          </a:p>
        </p:txBody>
      </p:sp>
      <p:sp>
        <p:nvSpPr>
          <p:cNvPr id="602" name="Forma libre: forma 601"/>
          <p:cNvSpPr/>
          <p:nvPr/>
        </p:nvSpPr>
        <p:spPr>
          <a:xfrm>
            <a:off x="761760" y="5203008"/>
            <a:ext cx="95760" cy="95760"/>
          </a:xfrm>
          <a:custGeom>
            <a:avLst/>
            <a:gdLst/>
            <a:ahLst/>
            <a:cxnLst/>
            <a:rect l="0" t="0" r="r" b="b"/>
            <a:pathLst>
              <a:path w="266" h="266">
                <a:moveTo>
                  <a:pt x="266" y="133"/>
                </a:moveTo>
                <a:cubicBezTo>
                  <a:pt x="266" y="150"/>
                  <a:pt x="262" y="168"/>
                  <a:pt x="256" y="184"/>
                </a:cubicBezTo>
                <a:cubicBezTo>
                  <a:pt x="249" y="201"/>
                  <a:pt x="239" y="215"/>
                  <a:pt x="227" y="227"/>
                </a:cubicBezTo>
                <a:cubicBezTo>
                  <a:pt x="215" y="240"/>
                  <a:pt x="200" y="249"/>
                  <a:pt x="184" y="256"/>
                </a:cubicBezTo>
                <a:cubicBezTo>
                  <a:pt x="168" y="263"/>
                  <a:pt x="151" y="266"/>
                  <a:pt x="133" y="266"/>
                </a:cubicBezTo>
                <a:cubicBezTo>
                  <a:pt x="115" y="266"/>
                  <a:pt x="98" y="263"/>
                  <a:pt x="82" y="256"/>
                </a:cubicBezTo>
                <a:cubicBezTo>
                  <a:pt x="66" y="249"/>
                  <a:pt x="51" y="240"/>
                  <a:pt x="39" y="227"/>
                </a:cubicBezTo>
                <a:cubicBezTo>
                  <a:pt x="27" y="215"/>
                  <a:pt x="17" y="201"/>
                  <a:pt x="10" y="184"/>
                </a:cubicBezTo>
                <a:cubicBezTo>
                  <a:pt x="4" y="168"/>
                  <a:pt x="0" y="150"/>
                  <a:pt x="0" y="133"/>
                </a:cubicBezTo>
                <a:cubicBezTo>
                  <a:pt x="0" y="115"/>
                  <a:pt x="4" y="98"/>
                  <a:pt x="10" y="82"/>
                </a:cubicBezTo>
                <a:cubicBezTo>
                  <a:pt x="17" y="66"/>
                  <a:pt x="27" y="52"/>
                  <a:pt x="39" y="39"/>
                </a:cubicBezTo>
                <a:cubicBezTo>
                  <a:pt x="51" y="27"/>
                  <a:pt x="66" y="17"/>
                  <a:pt x="82" y="11"/>
                </a:cubicBezTo>
                <a:cubicBezTo>
                  <a:pt x="98" y="4"/>
                  <a:pt x="115" y="0"/>
                  <a:pt x="133" y="0"/>
                </a:cubicBezTo>
                <a:cubicBezTo>
                  <a:pt x="151" y="0"/>
                  <a:pt x="168" y="4"/>
                  <a:pt x="184" y="11"/>
                </a:cubicBezTo>
                <a:cubicBezTo>
                  <a:pt x="200" y="17"/>
                  <a:pt x="215" y="27"/>
                  <a:pt x="227" y="39"/>
                </a:cubicBezTo>
                <a:cubicBezTo>
                  <a:pt x="239" y="52"/>
                  <a:pt x="249" y="66"/>
                  <a:pt x="256" y="82"/>
                </a:cubicBezTo>
                <a:cubicBezTo>
                  <a:pt x="262" y="98"/>
                  <a:pt x="266" y="115"/>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03" name="CuadroTexto 602"/>
          <p:cNvSpPr txBox="1"/>
          <p:nvPr/>
        </p:nvSpPr>
        <p:spPr>
          <a:xfrm>
            <a:off x="971640" y="4789008"/>
            <a:ext cx="39733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Los métodos get son un ejemplo de métodos de tipo.</a:t>
            </a:r>
            <a:endParaRPr lang="en-US" sz="1200" b="0" u="none" strike="noStrike">
              <a:solidFill>
                <a:srgbClr val="000000"/>
              </a:solidFill>
              <a:effectLst/>
              <a:uFillTx/>
              <a:latin typeface="Times New Roman"/>
            </a:endParaRPr>
          </a:p>
        </p:txBody>
      </p:sp>
      <p:pic>
        <p:nvPicPr>
          <p:cNvPr id="604" name="Imagen 603"/>
          <p:cNvPicPr/>
          <p:nvPr/>
        </p:nvPicPr>
        <p:blipFill>
          <a:blip r:embed="rId3"/>
          <a:stretch/>
        </p:blipFill>
        <p:spPr>
          <a:xfrm>
            <a:off x="6561688" y="3206268"/>
            <a:ext cx="5114842" cy="2314232"/>
          </a:xfrm>
          <a:prstGeom prst="rect">
            <a:avLst/>
          </a:prstGeom>
          <a:noFill/>
          <a:ln w="0">
            <a:noFill/>
          </a:ln>
        </p:spPr>
      </p:pic>
      <p:sp>
        <p:nvSpPr>
          <p:cNvPr id="605" name="CuadroTexto 604"/>
          <p:cNvSpPr txBox="1"/>
          <p:nvPr/>
        </p:nvSpPr>
        <p:spPr>
          <a:xfrm>
            <a:off x="971640" y="5151168"/>
            <a:ext cx="5028600" cy="369332"/>
          </a:xfrm>
          <a:prstGeom prst="rect">
            <a:avLst/>
          </a:prstGeom>
          <a:noFill/>
          <a:ln w="0">
            <a:noFill/>
          </a:ln>
        </p:spPr>
        <p:txBody>
          <a:bodyPr wrap="square" lIns="0" tIns="0" rIns="0" bIns="0" anchor="t">
            <a:spAutoFit/>
          </a:bodyPr>
          <a:lstStyle/>
          <a:p>
            <a:r>
              <a:rPr lang="en-US" sz="1200" b="0" u="none" strike="noStrike" dirty="0">
                <a:solidFill>
                  <a:srgbClr val="333333"/>
                </a:solidFill>
                <a:effectLst/>
                <a:uFillTx/>
                <a:latin typeface="Montserrat"/>
                <a:ea typeface="Montserrat"/>
              </a:rPr>
              <a:t>Los </a:t>
            </a:r>
            <a:r>
              <a:rPr lang="en-US" sz="1200" b="0" u="none" strike="noStrike" dirty="0" err="1">
                <a:solidFill>
                  <a:srgbClr val="333333"/>
                </a:solidFill>
                <a:effectLst/>
                <a:uFillTx/>
                <a:latin typeface="Montserrat"/>
                <a:ea typeface="Montserrat"/>
              </a:rPr>
              <a:t>nombres</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deben</a:t>
            </a:r>
            <a:r>
              <a:rPr lang="en-US" sz="1200" b="0" u="none" strike="noStrike" dirty="0">
                <a:solidFill>
                  <a:srgbClr val="333333"/>
                </a:solidFill>
                <a:effectLst/>
                <a:uFillTx/>
                <a:latin typeface="Montserrat"/>
                <a:ea typeface="Montserrat"/>
              </a:rPr>
              <a:t> ser </a:t>
            </a:r>
            <a:r>
              <a:rPr lang="en-US" sz="1200" b="0" u="none" strike="noStrike" dirty="0" err="1">
                <a:solidFill>
                  <a:srgbClr val="333333"/>
                </a:solidFill>
                <a:effectLst/>
                <a:uFillTx/>
                <a:latin typeface="Montserrat"/>
                <a:ea typeface="Montserrat"/>
              </a:rPr>
              <a:t>muy</a:t>
            </a:r>
            <a:r>
              <a:rPr lang="en-US" sz="1200" b="0" u="none" strike="noStrike" dirty="0">
                <a:solidFill>
                  <a:srgbClr val="333333"/>
                </a:solidFill>
                <a:effectLst/>
                <a:uFillTx/>
                <a:latin typeface="Montserrat"/>
                <a:ea typeface="Montserrat"/>
              </a:rPr>
              <a:t> claros y </a:t>
            </a:r>
            <a:r>
              <a:rPr lang="en-US" sz="1200" b="0" u="none" strike="noStrike" dirty="0" err="1">
                <a:solidFill>
                  <a:srgbClr val="333333"/>
                </a:solidFill>
                <a:effectLst/>
                <a:uFillTx/>
                <a:latin typeface="Montserrat"/>
                <a:ea typeface="Montserrat"/>
              </a:rPr>
              <a:t>descriptivos</a:t>
            </a:r>
            <a:r>
              <a:rPr lang="en-US" sz="1200" b="0" u="none" strike="noStrike" dirty="0">
                <a:solidFill>
                  <a:srgbClr val="333333"/>
                </a:solidFill>
                <a:effectLst/>
                <a:uFillTx/>
                <a:latin typeface="Montserrat"/>
                <a:ea typeface="Montserrat"/>
              </a:rPr>
              <a:t> con la </a:t>
            </a:r>
            <a:r>
              <a:rPr lang="en-US" sz="1200" b="0" u="none" strike="noStrike" dirty="0" err="1">
                <a:solidFill>
                  <a:srgbClr val="333333"/>
                </a:solidFill>
                <a:effectLst/>
                <a:uFillTx/>
                <a:latin typeface="Montserrat"/>
                <a:ea typeface="Montserrat"/>
              </a:rPr>
              <a:t>acción</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que</a:t>
            </a:r>
            <a:r>
              <a:rPr lang="en-US" sz="1200" b="0" u="none" strike="noStrike" dirty="0">
                <a:solidFill>
                  <a:srgbClr val="333333"/>
                </a:solidFill>
                <a:effectLst/>
                <a:uFillTx/>
                <a:latin typeface="Montserrat"/>
                <a:ea typeface="Montserrat"/>
              </a:rPr>
              <a:t> van a </a:t>
            </a:r>
            <a:r>
              <a:rPr lang="en-US" sz="1200" b="0" u="none" strike="noStrike" dirty="0" err="1">
                <a:solidFill>
                  <a:srgbClr val="333333"/>
                </a:solidFill>
                <a:effectLst/>
                <a:uFillTx/>
                <a:latin typeface="Montserrat"/>
                <a:ea typeface="Montserrat"/>
              </a:rPr>
              <a:t>realizar</a:t>
            </a:r>
            <a:r>
              <a:rPr lang="en-US" sz="1200" b="0" u="none" strike="noStrike" dirty="0">
                <a:solidFill>
                  <a:srgbClr val="333333"/>
                </a:solidFill>
                <a:effectLst/>
                <a:uFillTx/>
                <a:latin typeface="Montserrat"/>
                <a:ea typeface="Montserrat"/>
              </a:rPr>
              <a:t>.</a:t>
            </a:r>
            <a:endParaRPr lang="en-US" sz="1200" b="0" u="none" strike="noStrike" dirty="0">
              <a:solidFill>
                <a:srgbClr val="000000"/>
              </a:solidFill>
              <a:effectLst/>
              <a:uFillTx/>
              <a:latin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Forma libre: forma 607"/>
          <p:cNvSpPr/>
          <p:nvPr/>
        </p:nvSpPr>
        <p:spPr>
          <a:xfrm>
            <a:off x="0" y="761760"/>
            <a:ext cx="5820120" cy="810000"/>
          </a:xfrm>
          <a:custGeom>
            <a:avLst/>
            <a:gdLst/>
            <a:ahLst/>
            <a:cxnLst/>
            <a:rect l="0" t="0" r="r" b="b"/>
            <a:pathLst>
              <a:path w="16167" h="2250">
                <a:moveTo>
                  <a:pt x="0" y="0"/>
                </a:moveTo>
                <a:lnTo>
                  <a:pt x="16167" y="0"/>
                </a:lnTo>
                <a:lnTo>
                  <a:pt x="16167"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09" name="Forma libre: forma 608"/>
          <p:cNvSpPr/>
          <p:nvPr/>
        </p:nvSpPr>
        <p:spPr>
          <a:xfrm>
            <a:off x="761760" y="231444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9"/>
                  <a:pt x="12" y="99"/>
                </a:cubicBezTo>
                <a:cubicBezTo>
                  <a:pt x="16" y="89"/>
                  <a:pt x="21" y="80"/>
                  <a:pt x="27" y="71"/>
                </a:cubicBezTo>
                <a:cubicBezTo>
                  <a:pt x="33" y="62"/>
                  <a:pt x="39" y="54"/>
                  <a:pt x="47" y="46"/>
                </a:cubicBezTo>
                <a:cubicBezTo>
                  <a:pt x="54" y="39"/>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39"/>
                  <a:pt x="272" y="46"/>
                </a:cubicBezTo>
                <a:cubicBezTo>
                  <a:pt x="280" y="54"/>
                  <a:pt x="286" y="62"/>
                  <a:pt x="292" y="71"/>
                </a:cubicBezTo>
                <a:cubicBezTo>
                  <a:pt x="298" y="80"/>
                  <a:pt x="303" y="89"/>
                  <a:pt x="307" y="99"/>
                </a:cubicBezTo>
                <a:cubicBezTo>
                  <a:pt x="311" y="109"/>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10" name="CuadroTexto 609"/>
          <p:cNvSpPr txBox="1"/>
          <p:nvPr/>
        </p:nvSpPr>
        <p:spPr>
          <a:xfrm>
            <a:off x="838080" y="954000"/>
            <a:ext cx="41418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Modificadores de Acceso</a:t>
            </a:r>
            <a:endParaRPr lang="en-US" sz="2700" b="0" u="none" strike="noStrike">
              <a:solidFill>
                <a:srgbClr val="000000"/>
              </a:solidFill>
              <a:effectLst/>
              <a:uFillTx/>
              <a:latin typeface="Times New Roman"/>
            </a:endParaRPr>
          </a:p>
        </p:txBody>
      </p:sp>
      <p:sp>
        <p:nvSpPr>
          <p:cNvPr id="611" name="Forma libre: forma 610"/>
          <p:cNvSpPr/>
          <p:nvPr/>
        </p:nvSpPr>
        <p:spPr>
          <a:xfrm>
            <a:off x="761760" y="275256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12" name="CuadroTexto 611"/>
          <p:cNvSpPr txBox="1"/>
          <p:nvPr/>
        </p:nvSpPr>
        <p:spPr>
          <a:xfrm>
            <a:off x="1028520" y="2262240"/>
            <a:ext cx="33163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Introducen el concepto de </a:t>
            </a:r>
            <a:r>
              <a:rPr lang="en-US" sz="1200" b="0" u="none" strike="noStrike">
                <a:solidFill>
                  <a:srgbClr val="57068C"/>
                </a:solidFill>
                <a:effectLst/>
                <a:uFillTx/>
                <a:latin typeface="Montserrat"/>
                <a:ea typeface="Montserrat"/>
              </a:rPr>
              <a:t>encapsulamiento</a:t>
            </a:r>
            <a:endParaRPr lang="en-US" sz="1200" b="0" u="none" strike="noStrike">
              <a:solidFill>
                <a:srgbClr val="000000"/>
              </a:solidFill>
              <a:effectLst/>
              <a:uFillTx/>
              <a:latin typeface="Times New Roman"/>
            </a:endParaRPr>
          </a:p>
        </p:txBody>
      </p:sp>
      <p:sp>
        <p:nvSpPr>
          <p:cNvPr id="613" name="CuadroTexto 612"/>
          <p:cNvSpPr txBox="1"/>
          <p:nvPr/>
        </p:nvSpPr>
        <p:spPr>
          <a:xfrm>
            <a:off x="1028520" y="2700360"/>
            <a:ext cx="434988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Controlan el </a:t>
            </a:r>
            <a:r>
              <a:rPr lang="en-US" sz="1200" b="0" u="none" strike="noStrike">
                <a:solidFill>
                  <a:srgbClr val="57068C"/>
                </a:solidFill>
                <a:effectLst/>
                <a:uFillTx/>
                <a:latin typeface="Montserrat"/>
                <a:ea typeface="Montserrat"/>
              </a:rPr>
              <a:t>acceso a los datos</a:t>
            </a:r>
            <a:r>
              <a:rPr lang="en-US" sz="1200" b="0" u="none" strike="noStrike">
                <a:solidFill>
                  <a:srgbClr val="333333"/>
                </a:solidFill>
                <a:effectLst/>
                <a:uFillTx/>
                <a:latin typeface="Montserrat"/>
                <a:ea typeface="Montserrat"/>
              </a:rPr>
              <a:t> que conforman un objeto o</a:t>
            </a:r>
            <a:endParaRPr lang="en-US" sz="1200" b="0" u="none" strike="noStrike">
              <a:solidFill>
                <a:srgbClr val="000000"/>
              </a:solidFill>
              <a:effectLst/>
              <a:uFillTx/>
              <a:latin typeface="Times New Roman"/>
            </a:endParaRPr>
          </a:p>
        </p:txBody>
      </p:sp>
      <p:sp>
        <p:nvSpPr>
          <p:cNvPr id="614" name="Forma libre: forma 613"/>
          <p:cNvSpPr/>
          <p:nvPr/>
        </p:nvSpPr>
        <p:spPr>
          <a:xfrm>
            <a:off x="761760" y="343836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9"/>
                  <a:pt x="8" y="108"/>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8"/>
                  <a:pt x="314" y="119"/>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15" name="CuadroTexto 614"/>
          <p:cNvSpPr txBox="1"/>
          <p:nvPr/>
        </p:nvSpPr>
        <p:spPr>
          <a:xfrm>
            <a:off x="1028520" y="2948040"/>
            <a:ext cx="66816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instancia</a:t>
            </a:r>
            <a:endParaRPr lang="en-US" sz="1200" b="0" u="none" strike="noStrike">
              <a:solidFill>
                <a:srgbClr val="000000"/>
              </a:solidFill>
              <a:effectLst/>
              <a:uFillTx/>
              <a:latin typeface="Times New Roman"/>
            </a:endParaRPr>
          </a:p>
        </p:txBody>
      </p:sp>
      <p:sp>
        <p:nvSpPr>
          <p:cNvPr id="616" name="CuadroTexto 615"/>
          <p:cNvSpPr txBox="1"/>
          <p:nvPr/>
        </p:nvSpPr>
        <p:spPr>
          <a:xfrm>
            <a:off x="1028520" y="3386160"/>
            <a:ext cx="435528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Dan un </a:t>
            </a:r>
            <a:r>
              <a:rPr lang="en-US" sz="1200" b="0" u="none" strike="noStrike">
                <a:solidFill>
                  <a:srgbClr val="57068C"/>
                </a:solidFill>
                <a:effectLst/>
                <a:uFillTx/>
                <a:latin typeface="Montserrat"/>
                <a:ea typeface="Montserrat"/>
              </a:rPr>
              <a:t>nivel de seguridad mayor</a:t>
            </a:r>
            <a:r>
              <a:rPr lang="en-US" sz="1200" b="0" u="none" strike="noStrike">
                <a:solidFill>
                  <a:srgbClr val="333333"/>
                </a:solidFill>
                <a:effectLst/>
                <a:uFillTx/>
                <a:latin typeface="Montserrat"/>
                <a:ea typeface="Montserrat"/>
              </a:rPr>
              <a:t> restringiendo el acceso a</a:t>
            </a:r>
            <a:endParaRPr lang="en-US" sz="1200" b="0" u="none" strike="noStrike">
              <a:solidFill>
                <a:srgbClr val="000000"/>
              </a:solidFill>
              <a:effectLst/>
              <a:uFillTx/>
              <a:latin typeface="Times New Roman"/>
            </a:endParaRPr>
          </a:p>
        </p:txBody>
      </p:sp>
      <p:sp>
        <p:nvSpPr>
          <p:cNvPr id="617" name="Forma libre: forma 616"/>
          <p:cNvSpPr/>
          <p:nvPr/>
        </p:nvSpPr>
        <p:spPr>
          <a:xfrm>
            <a:off x="761760" y="412416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9"/>
                  <a:pt x="8" y="108"/>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8"/>
                  <a:pt x="314" y="119"/>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18" name="CuadroTexto 617"/>
          <p:cNvSpPr txBox="1"/>
          <p:nvPr/>
        </p:nvSpPr>
        <p:spPr>
          <a:xfrm>
            <a:off x="1028520" y="3633840"/>
            <a:ext cx="336420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diferentes atributos, métodos y constructores</a:t>
            </a:r>
            <a:endParaRPr lang="en-US" sz="1200" b="0" u="none" strike="noStrike">
              <a:solidFill>
                <a:srgbClr val="000000"/>
              </a:solidFill>
              <a:effectLst/>
              <a:uFillTx/>
              <a:latin typeface="Times New Roman"/>
            </a:endParaRPr>
          </a:p>
        </p:txBody>
      </p:sp>
      <p:sp>
        <p:nvSpPr>
          <p:cNvPr id="619" name="CuadroTexto 618"/>
          <p:cNvSpPr txBox="1"/>
          <p:nvPr/>
        </p:nvSpPr>
        <p:spPr>
          <a:xfrm>
            <a:off x="1028520" y="4071960"/>
            <a:ext cx="44521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Aseguran que el usuario deba seguir una </a:t>
            </a:r>
            <a:r>
              <a:rPr lang="en-US" sz="1200" b="0" u="none" strike="noStrike">
                <a:solidFill>
                  <a:srgbClr val="57068C"/>
                </a:solidFill>
                <a:effectLst/>
                <a:uFillTx/>
                <a:latin typeface="Montserrat"/>
                <a:ea typeface="Montserrat"/>
              </a:rPr>
              <a:t>"ruta" especiﬁcada</a:t>
            </a:r>
            <a:endParaRPr lang="en-US" sz="1200" b="0" u="none" strike="noStrike">
              <a:solidFill>
                <a:srgbClr val="000000"/>
              </a:solidFill>
              <a:effectLst/>
              <a:uFillTx/>
              <a:latin typeface="Times New Roman"/>
            </a:endParaRPr>
          </a:p>
        </p:txBody>
      </p:sp>
      <p:sp>
        <p:nvSpPr>
          <p:cNvPr id="620" name="Forma libre: forma 619"/>
          <p:cNvSpPr/>
          <p:nvPr/>
        </p:nvSpPr>
        <p:spPr>
          <a:xfrm>
            <a:off x="761760" y="480996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9"/>
                  <a:pt x="8" y="108"/>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8"/>
                  <a:pt x="314" y="119"/>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21" name="CuadroTexto 620"/>
          <p:cNvSpPr txBox="1"/>
          <p:nvPr/>
        </p:nvSpPr>
        <p:spPr>
          <a:xfrm>
            <a:off x="1028520" y="4319640"/>
            <a:ext cx="219960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para acceder a la información</a:t>
            </a:r>
            <a:endParaRPr lang="en-US" sz="1200" b="0" u="none" strike="noStrike">
              <a:solidFill>
                <a:srgbClr val="000000"/>
              </a:solidFill>
              <a:effectLst/>
              <a:uFillTx/>
              <a:latin typeface="Times New Roman"/>
            </a:endParaRPr>
          </a:p>
        </p:txBody>
      </p:sp>
      <p:sp>
        <p:nvSpPr>
          <p:cNvPr id="622" name="Forma libre: forma 621"/>
          <p:cNvSpPr/>
          <p:nvPr/>
        </p:nvSpPr>
        <p:spPr>
          <a:xfrm>
            <a:off x="761760" y="5248080"/>
            <a:ext cx="114840" cy="114840"/>
          </a:xfrm>
          <a:custGeom>
            <a:avLst/>
            <a:gdLst/>
            <a:ahLst/>
            <a:cxnLst/>
            <a:rect l="0" t="0" r="r" b="b"/>
            <a:pathLst>
              <a:path w="319" h="319">
                <a:moveTo>
                  <a:pt x="319" y="159"/>
                </a:moveTo>
                <a:cubicBezTo>
                  <a:pt x="319" y="170"/>
                  <a:pt x="318" y="181"/>
                  <a:pt x="316" y="191"/>
                </a:cubicBezTo>
                <a:cubicBezTo>
                  <a:pt x="314" y="201"/>
                  <a:pt x="311" y="211"/>
                  <a:pt x="307" y="221"/>
                </a:cubicBezTo>
                <a:cubicBezTo>
                  <a:pt x="303" y="230"/>
                  <a:pt x="298" y="239"/>
                  <a:pt x="292" y="248"/>
                </a:cubicBezTo>
                <a:cubicBezTo>
                  <a:pt x="286" y="257"/>
                  <a:pt x="280" y="265"/>
                  <a:pt x="272" y="272"/>
                </a:cubicBezTo>
                <a:cubicBezTo>
                  <a:pt x="265" y="279"/>
                  <a:pt x="256" y="286"/>
                  <a:pt x="247" y="292"/>
                </a:cubicBezTo>
                <a:cubicBezTo>
                  <a:pt x="238" y="298"/>
                  <a:pt x="229" y="302"/>
                  <a:pt x="220" y="306"/>
                </a:cubicBezTo>
                <a:cubicBezTo>
                  <a:pt x="210" y="310"/>
                  <a:pt x="200" y="313"/>
                  <a:pt x="190" y="315"/>
                </a:cubicBezTo>
                <a:cubicBezTo>
                  <a:pt x="180" y="318"/>
                  <a:pt x="169" y="319"/>
                  <a:pt x="159" y="319"/>
                </a:cubicBezTo>
                <a:cubicBezTo>
                  <a:pt x="148" y="319"/>
                  <a:pt x="138" y="318"/>
                  <a:pt x="128" y="315"/>
                </a:cubicBezTo>
                <a:cubicBezTo>
                  <a:pt x="118" y="313"/>
                  <a:pt x="108" y="310"/>
                  <a:pt x="98" y="306"/>
                </a:cubicBezTo>
                <a:cubicBezTo>
                  <a:pt x="89" y="302"/>
                  <a:pt x="79" y="298"/>
                  <a:pt x="71" y="292"/>
                </a:cubicBezTo>
                <a:cubicBezTo>
                  <a:pt x="62" y="286"/>
                  <a:pt x="54" y="279"/>
                  <a:pt x="47" y="272"/>
                </a:cubicBezTo>
                <a:cubicBezTo>
                  <a:pt x="39" y="265"/>
                  <a:pt x="33" y="257"/>
                  <a:pt x="27" y="248"/>
                </a:cubicBezTo>
                <a:cubicBezTo>
                  <a:pt x="21" y="239"/>
                  <a:pt x="16" y="230"/>
                  <a:pt x="12" y="221"/>
                </a:cubicBezTo>
                <a:cubicBezTo>
                  <a:pt x="8" y="211"/>
                  <a:pt x="5" y="201"/>
                  <a:pt x="3" y="191"/>
                </a:cubicBezTo>
                <a:cubicBezTo>
                  <a:pt x="1" y="181"/>
                  <a:pt x="0" y="170"/>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23" name="CuadroTexto 622"/>
          <p:cNvSpPr txBox="1"/>
          <p:nvPr/>
        </p:nvSpPr>
        <p:spPr>
          <a:xfrm>
            <a:off x="1028520" y="4757760"/>
            <a:ext cx="443664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Aseguran que un valor </a:t>
            </a:r>
            <a:r>
              <a:rPr lang="en-US" sz="1200" b="0" u="none" strike="noStrike">
                <a:solidFill>
                  <a:srgbClr val="57068C"/>
                </a:solidFill>
                <a:effectLst/>
                <a:uFillTx/>
                <a:latin typeface="Montserrat"/>
                <a:ea typeface="Montserrat"/>
              </a:rPr>
              <a:t>no será modiﬁcado incorrectamente</a:t>
            </a:r>
            <a:endParaRPr lang="en-US" sz="1200" b="0" u="none" strike="noStrike">
              <a:solidFill>
                <a:srgbClr val="000000"/>
              </a:solidFill>
              <a:effectLst/>
              <a:uFillTx/>
              <a:latin typeface="Times New Roman"/>
            </a:endParaRPr>
          </a:p>
        </p:txBody>
      </p:sp>
      <p:sp>
        <p:nvSpPr>
          <p:cNvPr id="624" name="CuadroTexto 623"/>
          <p:cNvSpPr txBox="1"/>
          <p:nvPr/>
        </p:nvSpPr>
        <p:spPr>
          <a:xfrm>
            <a:off x="1028520" y="5195880"/>
            <a:ext cx="466740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El acceso a los atributos se consigue por medio de los métodos</a:t>
            </a:r>
            <a:endParaRPr lang="en-US" sz="1200" b="0" u="none" strike="noStrike">
              <a:solidFill>
                <a:srgbClr val="000000"/>
              </a:solidFill>
              <a:effectLst/>
              <a:uFillTx/>
              <a:latin typeface="Times New Roman"/>
            </a:endParaRPr>
          </a:p>
        </p:txBody>
      </p:sp>
      <p:sp>
        <p:nvSpPr>
          <p:cNvPr id="625" name="Forma libre: forma 624"/>
          <p:cNvSpPr/>
          <p:nvPr/>
        </p:nvSpPr>
        <p:spPr>
          <a:xfrm>
            <a:off x="761760" y="5933880"/>
            <a:ext cx="114840" cy="114840"/>
          </a:xfrm>
          <a:custGeom>
            <a:avLst/>
            <a:gdLst/>
            <a:ahLst/>
            <a:cxnLst/>
            <a:rect l="0" t="0" r="r" b="b"/>
            <a:pathLst>
              <a:path w="319" h="319">
                <a:moveTo>
                  <a:pt x="319" y="159"/>
                </a:moveTo>
                <a:cubicBezTo>
                  <a:pt x="319" y="170"/>
                  <a:pt x="318" y="181"/>
                  <a:pt x="316" y="191"/>
                </a:cubicBezTo>
                <a:cubicBezTo>
                  <a:pt x="314" y="201"/>
                  <a:pt x="311" y="211"/>
                  <a:pt x="307" y="221"/>
                </a:cubicBezTo>
                <a:cubicBezTo>
                  <a:pt x="303" y="230"/>
                  <a:pt x="298" y="239"/>
                  <a:pt x="292" y="248"/>
                </a:cubicBezTo>
                <a:cubicBezTo>
                  <a:pt x="286" y="257"/>
                  <a:pt x="280" y="265"/>
                  <a:pt x="272" y="272"/>
                </a:cubicBezTo>
                <a:cubicBezTo>
                  <a:pt x="265" y="279"/>
                  <a:pt x="256" y="286"/>
                  <a:pt x="247" y="292"/>
                </a:cubicBezTo>
                <a:cubicBezTo>
                  <a:pt x="238" y="298"/>
                  <a:pt x="229" y="302"/>
                  <a:pt x="220" y="306"/>
                </a:cubicBezTo>
                <a:cubicBezTo>
                  <a:pt x="210" y="310"/>
                  <a:pt x="200" y="313"/>
                  <a:pt x="190" y="315"/>
                </a:cubicBezTo>
                <a:cubicBezTo>
                  <a:pt x="180" y="318"/>
                  <a:pt x="169" y="319"/>
                  <a:pt x="159" y="319"/>
                </a:cubicBezTo>
                <a:cubicBezTo>
                  <a:pt x="148" y="319"/>
                  <a:pt x="138" y="318"/>
                  <a:pt x="128" y="315"/>
                </a:cubicBezTo>
                <a:cubicBezTo>
                  <a:pt x="118" y="313"/>
                  <a:pt x="108" y="310"/>
                  <a:pt x="98" y="306"/>
                </a:cubicBezTo>
                <a:cubicBezTo>
                  <a:pt x="89" y="302"/>
                  <a:pt x="79" y="298"/>
                  <a:pt x="71" y="292"/>
                </a:cubicBezTo>
                <a:cubicBezTo>
                  <a:pt x="62" y="286"/>
                  <a:pt x="54" y="279"/>
                  <a:pt x="47" y="272"/>
                </a:cubicBezTo>
                <a:cubicBezTo>
                  <a:pt x="39" y="265"/>
                  <a:pt x="33" y="257"/>
                  <a:pt x="27" y="248"/>
                </a:cubicBezTo>
                <a:cubicBezTo>
                  <a:pt x="21" y="239"/>
                  <a:pt x="16" y="230"/>
                  <a:pt x="12" y="221"/>
                </a:cubicBezTo>
                <a:cubicBezTo>
                  <a:pt x="8" y="211"/>
                  <a:pt x="5" y="201"/>
                  <a:pt x="3" y="191"/>
                </a:cubicBezTo>
                <a:cubicBezTo>
                  <a:pt x="1" y="181"/>
                  <a:pt x="0" y="170"/>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26" name="CuadroTexto 625"/>
          <p:cNvSpPr txBox="1"/>
          <p:nvPr/>
        </p:nvSpPr>
        <p:spPr>
          <a:xfrm>
            <a:off x="1028520" y="5443560"/>
            <a:ext cx="62532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get y set</a:t>
            </a:r>
            <a:endParaRPr lang="en-US" sz="1200" b="0" u="none" strike="noStrike">
              <a:solidFill>
                <a:srgbClr val="000000"/>
              </a:solidFill>
              <a:effectLst/>
              <a:uFillTx/>
              <a:latin typeface="Times New Roman"/>
            </a:endParaRPr>
          </a:p>
        </p:txBody>
      </p:sp>
      <p:sp>
        <p:nvSpPr>
          <p:cNvPr id="627" name="CuadroTexto 626"/>
          <p:cNvSpPr txBox="1"/>
          <p:nvPr/>
        </p:nvSpPr>
        <p:spPr>
          <a:xfrm>
            <a:off x="1028520" y="5881680"/>
            <a:ext cx="467280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Recomendación:</a:t>
            </a:r>
            <a:r>
              <a:rPr lang="en-US" sz="1200" b="0" u="none" strike="noStrike">
                <a:solidFill>
                  <a:srgbClr val="333333"/>
                </a:solidFill>
                <a:effectLst/>
                <a:uFillTx/>
                <a:latin typeface="Montserrat"/>
                <a:ea typeface="Montserrat"/>
              </a:rPr>
              <a:t> Los atributos de una clase deben ser privados</a:t>
            </a:r>
            <a:endParaRPr lang="en-US" sz="1200" b="0" u="none" strike="noStrike">
              <a:solidFill>
                <a:srgbClr val="000000"/>
              </a:solidFill>
              <a:effectLst/>
              <a:uFillTx/>
              <a:latin typeface="Times New Roman"/>
            </a:endParaRPr>
          </a:p>
        </p:txBody>
      </p:sp>
      <p:sp>
        <p:nvSpPr>
          <p:cNvPr id="629" name="Forma libre: forma 628"/>
          <p:cNvSpPr/>
          <p:nvPr/>
        </p:nvSpPr>
        <p:spPr>
          <a:xfrm>
            <a:off x="6534000" y="3990960"/>
            <a:ext cx="4705560" cy="2800440"/>
          </a:xfrm>
          <a:custGeom>
            <a:avLst/>
            <a:gdLst/>
            <a:ahLst/>
            <a:cxnLst/>
            <a:rect l="0" t="0" r="r" b="b"/>
            <a:pathLst>
              <a:path w="13071" h="7779">
                <a:moveTo>
                  <a:pt x="0" y="0"/>
                </a:moveTo>
                <a:lnTo>
                  <a:pt x="13071" y="0"/>
                </a:lnTo>
                <a:lnTo>
                  <a:pt x="13071" y="7779"/>
                </a:lnTo>
                <a:lnTo>
                  <a:pt x="0" y="7779"/>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31" name="Forma libre: forma 630"/>
          <p:cNvSpPr/>
          <p:nvPr/>
        </p:nvSpPr>
        <p:spPr>
          <a:xfrm>
            <a:off x="6476760" y="3933720"/>
            <a:ext cx="4762800" cy="2857680"/>
          </a:xfrm>
          <a:custGeom>
            <a:avLst/>
            <a:gdLst/>
            <a:ahLst/>
            <a:cxnLst/>
            <a:rect l="0" t="0" r="r" b="b"/>
            <a:pathLst>
              <a:path w="13230" h="7938">
                <a:moveTo>
                  <a:pt x="0" y="0"/>
                </a:moveTo>
                <a:lnTo>
                  <a:pt x="13230" y="0"/>
                </a:lnTo>
                <a:lnTo>
                  <a:pt x="13230" y="7938"/>
                </a:lnTo>
                <a:lnTo>
                  <a:pt x="0" y="7938"/>
                </a:lnTo>
                <a:lnTo>
                  <a:pt x="0" y="0"/>
                </a:lnTo>
                <a:close/>
              </a:path>
            </a:pathLst>
          </a:custGeom>
          <a:solidFill>
            <a:srgbClr val="FFFFF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632" name="Imagen 631"/>
          <p:cNvPicPr/>
          <p:nvPr/>
        </p:nvPicPr>
        <p:blipFill>
          <a:blip r:embed="rId3"/>
          <a:stretch/>
        </p:blipFill>
        <p:spPr>
          <a:xfrm>
            <a:off x="6299910" y="761760"/>
            <a:ext cx="5130330" cy="6029639"/>
          </a:xfrm>
          <a:prstGeom prst="rect">
            <a:avLst/>
          </a:prstGeom>
          <a:noFill/>
          <a:ln w="0">
            <a:noFill/>
          </a:ln>
        </p:spPr>
      </p:pic>
      <p:sp>
        <p:nvSpPr>
          <p:cNvPr id="633" name="CuadroTexto 632"/>
          <p:cNvSpPr txBox="1"/>
          <p:nvPr/>
        </p:nvSpPr>
        <p:spPr>
          <a:xfrm>
            <a:off x="1028520" y="6129360"/>
            <a:ext cx="421776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y cada atributo debe tener sus propios métodos get y set</a:t>
            </a:r>
            <a:endParaRPr lang="en-US" sz="1200" b="0" u="none" strike="noStrike">
              <a:solidFill>
                <a:srgbClr val="000000"/>
              </a:solidFill>
              <a:effectLst/>
              <a:uFillTx/>
              <a:latin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Forma libre: forma 635"/>
          <p:cNvSpPr/>
          <p:nvPr/>
        </p:nvSpPr>
        <p:spPr>
          <a:xfrm>
            <a:off x="0" y="342660"/>
            <a:ext cx="7172640" cy="810000"/>
          </a:xfrm>
          <a:custGeom>
            <a:avLst/>
            <a:gdLst/>
            <a:ahLst/>
            <a:cxnLst/>
            <a:rect l="0" t="0" r="r" b="b"/>
            <a:pathLst>
              <a:path w="19924" h="2250">
                <a:moveTo>
                  <a:pt x="0" y="0"/>
                </a:moveTo>
                <a:lnTo>
                  <a:pt x="19924" y="0"/>
                </a:lnTo>
                <a:lnTo>
                  <a:pt x="19924"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37" name="Forma libre: forma 636"/>
          <p:cNvSpPr/>
          <p:nvPr/>
        </p:nvSpPr>
        <p:spPr>
          <a:xfrm>
            <a:off x="761760" y="145722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38" name="CuadroTexto 637"/>
          <p:cNvSpPr txBox="1"/>
          <p:nvPr/>
        </p:nvSpPr>
        <p:spPr>
          <a:xfrm>
            <a:off x="838080" y="534900"/>
            <a:ext cx="53154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Modificadores de Acceso - Tipos</a:t>
            </a:r>
            <a:endParaRPr lang="en-US" sz="2700" b="0" u="none" strike="noStrike">
              <a:solidFill>
                <a:srgbClr val="000000"/>
              </a:solidFill>
              <a:effectLst/>
              <a:uFillTx/>
              <a:latin typeface="Times New Roman"/>
            </a:endParaRPr>
          </a:p>
        </p:txBody>
      </p:sp>
      <p:sp>
        <p:nvSpPr>
          <p:cNvPr id="639" name="CuadroTexto 638"/>
          <p:cNvSpPr txBox="1"/>
          <p:nvPr/>
        </p:nvSpPr>
        <p:spPr>
          <a:xfrm>
            <a:off x="1028520" y="1405740"/>
            <a:ext cx="990432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Private:</a:t>
            </a:r>
            <a:r>
              <a:rPr lang="en-US" sz="1350" b="0" u="none" strike="noStrike">
                <a:solidFill>
                  <a:srgbClr val="333333"/>
                </a:solidFill>
                <a:effectLst/>
                <a:uFillTx/>
                <a:latin typeface="Montserrat"/>
                <a:ea typeface="Montserrat"/>
              </a:rPr>
              <a:t> Es el modiﬁcador más restrictivo y especiﬁca que los elementos que lo utilizan sólo pueden ser accedidos desde</a:t>
            </a:r>
            <a:endParaRPr lang="en-US" sz="1350" b="0" u="none" strike="noStrike">
              <a:solidFill>
                <a:srgbClr val="000000"/>
              </a:solidFill>
              <a:effectLst/>
              <a:uFillTx/>
              <a:latin typeface="Times New Roman"/>
            </a:endParaRPr>
          </a:p>
        </p:txBody>
      </p:sp>
      <p:sp>
        <p:nvSpPr>
          <p:cNvPr id="640" name="CuadroTexto 639"/>
          <p:cNvSpPr txBox="1"/>
          <p:nvPr/>
        </p:nvSpPr>
        <p:spPr>
          <a:xfrm>
            <a:off x="1028520" y="1681860"/>
            <a:ext cx="990648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la misma clase en la que se encuentran. Este modiﬁcador sólo puede utilizarse sobre los miembros de una clase y sobre</a:t>
            </a:r>
            <a:endParaRPr lang="en-US" sz="1350" b="0" u="none" strike="noStrike">
              <a:solidFill>
                <a:srgbClr val="000000"/>
              </a:solidFill>
              <a:effectLst/>
              <a:uFillTx/>
              <a:latin typeface="Times New Roman"/>
            </a:endParaRPr>
          </a:p>
        </p:txBody>
      </p:sp>
      <p:sp>
        <p:nvSpPr>
          <p:cNvPr id="641" name="Forma libre: forma 640"/>
          <p:cNvSpPr/>
          <p:nvPr/>
        </p:nvSpPr>
        <p:spPr>
          <a:xfrm>
            <a:off x="761760" y="2485740"/>
            <a:ext cx="114840" cy="114840"/>
          </a:xfrm>
          <a:custGeom>
            <a:avLst/>
            <a:gdLst/>
            <a:ahLst/>
            <a:cxnLst/>
            <a:rect l="0" t="0" r="r" b="b"/>
            <a:pathLst>
              <a:path w="319" h="319">
                <a:moveTo>
                  <a:pt x="319" y="160"/>
                </a:moveTo>
                <a:cubicBezTo>
                  <a:pt x="319" y="170"/>
                  <a:pt x="318" y="181"/>
                  <a:pt x="316" y="191"/>
                </a:cubicBezTo>
                <a:cubicBezTo>
                  <a:pt x="314" y="201"/>
                  <a:pt x="311" y="211"/>
                  <a:pt x="307" y="221"/>
                </a:cubicBezTo>
                <a:cubicBezTo>
                  <a:pt x="303" y="230"/>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0"/>
                  <a:pt x="12" y="221"/>
                </a:cubicBezTo>
                <a:cubicBezTo>
                  <a:pt x="8" y="211"/>
                  <a:pt x="5" y="201"/>
                  <a:pt x="3" y="191"/>
                </a:cubicBezTo>
                <a:cubicBezTo>
                  <a:pt x="1" y="181"/>
                  <a:pt x="0" y="170"/>
                  <a:pt x="0" y="160"/>
                </a:cubicBezTo>
                <a:cubicBezTo>
                  <a:pt x="0" y="150"/>
                  <a:pt x="1" y="139"/>
                  <a:pt x="3" y="129"/>
                </a:cubicBezTo>
                <a:cubicBezTo>
                  <a:pt x="5" y="119"/>
                  <a:pt x="8" y="109"/>
                  <a:pt x="12" y="99"/>
                </a:cubicBezTo>
                <a:cubicBezTo>
                  <a:pt x="16" y="90"/>
                  <a:pt x="21" y="81"/>
                  <a:pt x="27" y="72"/>
                </a:cubicBezTo>
                <a:cubicBezTo>
                  <a:pt x="33" y="63"/>
                  <a:pt x="39" y="55"/>
                  <a:pt x="47" y="48"/>
                </a:cubicBezTo>
                <a:cubicBezTo>
                  <a:pt x="54" y="40"/>
                  <a:pt x="62" y="34"/>
                  <a:pt x="71" y="28"/>
                </a:cubicBezTo>
                <a:cubicBezTo>
                  <a:pt x="79" y="22"/>
                  <a:pt x="89" y="17"/>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7"/>
                  <a:pt x="238" y="22"/>
                  <a:pt x="247" y="28"/>
                </a:cubicBezTo>
                <a:cubicBezTo>
                  <a:pt x="256" y="34"/>
                  <a:pt x="265" y="40"/>
                  <a:pt x="272" y="48"/>
                </a:cubicBezTo>
                <a:cubicBezTo>
                  <a:pt x="280" y="55"/>
                  <a:pt x="286" y="63"/>
                  <a:pt x="292" y="72"/>
                </a:cubicBezTo>
                <a:cubicBezTo>
                  <a:pt x="298" y="81"/>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42" name="CuadroTexto 641"/>
          <p:cNvSpPr txBox="1"/>
          <p:nvPr/>
        </p:nvSpPr>
        <p:spPr>
          <a:xfrm>
            <a:off x="1028520" y="1967700"/>
            <a:ext cx="586296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interfaces y clases internas, no sobre clases o interfaces de primer nivel.</a:t>
            </a:r>
            <a:endParaRPr lang="en-US" sz="1350" b="0" u="none" strike="noStrike">
              <a:solidFill>
                <a:srgbClr val="000000"/>
              </a:solidFill>
              <a:effectLst/>
              <a:uFillTx/>
              <a:latin typeface="Times New Roman"/>
            </a:endParaRPr>
          </a:p>
        </p:txBody>
      </p:sp>
      <p:sp>
        <p:nvSpPr>
          <p:cNvPr id="643" name="CuadroTexto 642"/>
          <p:cNvSpPr txBox="1"/>
          <p:nvPr/>
        </p:nvSpPr>
        <p:spPr>
          <a:xfrm>
            <a:off x="1028520" y="2434260"/>
            <a:ext cx="9730080" cy="207720"/>
          </a:xfrm>
          <a:prstGeom prst="rect">
            <a:avLst/>
          </a:prstGeom>
          <a:noFill/>
          <a:ln w="0">
            <a:noFill/>
          </a:ln>
        </p:spPr>
        <p:txBody>
          <a:bodyPr wrap="none" lIns="0" tIns="0" rIns="0" bIns="0" anchor="t">
            <a:spAutoFit/>
          </a:bodyPr>
          <a:lstStyle/>
          <a:p>
            <a:r>
              <a:rPr lang="en-US" sz="1350" b="0" u="none" strike="noStrike" dirty="0">
                <a:solidFill>
                  <a:srgbClr val="57068C"/>
                </a:solidFill>
                <a:effectLst/>
                <a:uFillTx/>
                <a:latin typeface="Montserrat"/>
                <a:ea typeface="Montserrat"/>
              </a:rPr>
              <a:t>Protected:</a:t>
            </a:r>
            <a:r>
              <a:rPr lang="en-US" sz="1350" b="0" u="none" strike="noStrike" dirty="0">
                <a:solidFill>
                  <a:srgbClr val="333333"/>
                </a:solidFill>
                <a:effectLst/>
                <a:uFillTx/>
                <a:latin typeface="Montserrat"/>
                <a:ea typeface="Montserrat"/>
              </a:rPr>
              <a:t> Indica </a:t>
            </a:r>
            <a:r>
              <a:rPr lang="en-US" sz="1350" b="0" u="none" strike="noStrike" dirty="0" err="1">
                <a:solidFill>
                  <a:srgbClr val="333333"/>
                </a:solidFill>
                <a:effectLst/>
                <a:uFillTx/>
                <a:latin typeface="Montserrat"/>
                <a:ea typeface="Montserrat"/>
              </a:rPr>
              <a:t>que</a:t>
            </a:r>
            <a:r>
              <a:rPr lang="en-US" sz="1350" b="0" u="none" strike="noStrike" dirty="0">
                <a:solidFill>
                  <a:srgbClr val="333333"/>
                </a:solidFill>
                <a:effectLst/>
                <a:uFillTx/>
                <a:latin typeface="Montserrat"/>
                <a:ea typeface="Montserrat"/>
              </a:rPr>
              <a:t> los </a:t>
            </a:r>
            <a:r>
              <a:rPr lang="en-US" sz="1350" b="0" u="none" strike="noStrike" dirty="0" err="1">
                <a:solidFill>
                  <a:srgbClr val="333333"/>
                </a:solidFill>
                <a:effectLst/>
                <a:uFillTx/>
                <a:latin typeface="Montserrat"/>
                <a:ea typeface="Montserrat"/>
              </a:rPr>
              <a:t>elementos</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sólo</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pueden</a:t>
            </a:r>
            <a:r>
              <a:rPr lang="en-US" sz="1350" b="0" u="none" strike="noStrike" dirty="0">
                <a:solidFill>
                  <a:srgbClr val="333333"/>
                </a:solidFill>
                <a:effectLst/>
                <a:uFillTx/>
                <a:latin typeface="Montserrat"/>
                <a:ea typeface="Montserrat"/>
              </a:rPr>
              <a:t> ser </a:t>
            </a:r>
            <a:r>
              <a:rPr lang="en-US" sz="1350" b="0" u="none" strike="noStrike" dirty="0" err="1">
                <a:solidFill>
                  <a:srgbClr val="333333"/>
                </a:solidFill>
                <a:effectLst/>
                <a:uFillTx/>
                <a:latin typeface="Montserrat"/>
                <a:ea typeface="Montserrat"/>
              </a:rPr>
              <a:t>accedidos</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desde</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su</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mismo</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paquete</a:t>
            </a:r>
            <a:r>
              <a:rPr lang="en-US" sz="1350" b="0" u="none" strike="noStrike" dirty="0">
                <a:solidFill>
                  <a:srgbClr val="333333"/>
                </a:solidFill>
                <a:effectLst/>
                <a:uFillTx/>
                <a:latin typeface="Montserrat"/>
                <a:ea typeface="Montserrat"/>
              </a:rPr>
              <a:t> y </a:t>
            </a:r>
            <a:r>
              <a:rPr lang="en-US" sz="1350" b="0" u="none" strike="noStrike" dirty="0" err="1">
                <a:solidFill>
                  <a:srgbClr val="333333"/>
                </a:solidFill>
                <a:effectLst/>
                <a:uFillTx/>
                <a:latin typeface="Montserrat"/>
                <a:ea typeface="Montserrat"/>
              </a:rPr>
              <a:t>desde</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cualquier</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clase</a:t>
            </a:r>
            <a:r>
              <a:rPr lang="en-US" sz="1350" b="0" u="none" strike="noStrike" dirty="0">
                <a:solidFill>
                  <a:srgbClr val="333333"/>
                </a:solidFill>
                <a:effectLst/>
                <a:uFillTx/>
                <a:latin typeface="Montserrat"/>
                <a:ea typeface="Montserrat"/>
              </a:rPr>
              <a:t> </a:t>
            </a:r>
            <a:r>
              <a:rPr lang="en-US" sz="1350" b="0" u="none" strike="noStrike" dirty="0" err="1">
                <a:solidFill>
                  <a:srgbClr val="333333"/>
                </a:solidFill>
                <a:effectLst/>
                <a:uFillTx/>
                <a:latin typeface="Montserrat"/>
                <a:ea typeface="Montserrat"/>
              </a:rPr>
              <a:t>que</a:t>
            </a:r>
            <a:endParaRPr lang="en-US" sz="1350" b="0" u="none" strike="noStrike" dirty="0">
              <a:solidFill>
                <a:srgbClr val="000000"/>
              </a:solidFill>
              <a:effectLst/>
              <a:uFillTx/>
              <a:latin typeface="Times New Roman"/>
            </a:endParaRPr>
          </a:p>
        </p:txBody>
      </p:sp>
      <p:sp>
        <p:nvSpPr>
          <p:cNvPr id="644" name="CuadroTexto 643"/>
          <p:cNvSpPr txBox="1"/>
          <p:nvPr/>
        </p:nvSpPr>
        <p:spPr>
          <a:xfrm>
            <a:off x="1028520" y="2710740"/>
            <a:ext cx="959436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extienda la clase en que se encuentra, independientemente de si esta se encuentra en el mismo paquete o no. Este</a:t>
            </a:r>
            <a:endParaRPr lang="en-US" sz="1350" b="0" u="none" strike="noStrike">
              <a:solidFill>
                <a:srgbClr val="000000"/>
              </a:solidFill>
              <a:effectLst/>
              <a:uFillTx/>
              <a:latin typeface="Times New Roman"/>
            </a:endParaRPr>
          </a:p>
        </p:txBody>
      </p:sp>
      <p:sp>
        <p:nvSpPr>
          <p:cNvPr id="645" name="Forma libre: forma 644"/>
          <p:cNvSpPr/>
          <p:nvPr/>
        </p:nvSpPr>
        <p:spPr>
          <a:xfrm>
            <a:off x="761760" y="351462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7"/>
                  <a:pt x="98" y="13"/>
                </a:cubicBezTo>
                <a:cubicBezTo>
                  <a:pt x="108" y="8"/>
                  <a:pt x="118" y="5"/>
                  <a:pt x="128" y="3"/>
                </a:cubicBezTo>
                <a:cubicBezTo>
                  <a:pt x="138" y="1"/>
                  <a:pt x="148" y="0"/>
                  <a:pt x="159" y="0"/>
                </a:cubicBezTo>
                <a:cubicBezTo>
                  <a:pt x="169" y="0"/>
                  <a:pt x="180" y="1"/>
                  <a:pt x="190" y="3"/>
                </a:cubicBezTo>
                <a:cubicBezTo>
                  <a:pt x="200" y="5"/>
                  <a:pt x="210" y="8"/>
                  <a:pt x="220" y="13"/>
                </a:cubicBezTo>
                <a:cubicBezTo>
                  <a:pt x="229" y="17"/>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46" name="CuadroTexto 645"/>
          <p:cNvSpPr txBox="1"/>
          <p:nvPr/>
        </p:nvSpPr>
        <p:spPr>
          <a:xfrm>
            <a:off x="1028520" y="2986860"/>
            <a:ext cx="698688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modiﬁcador, como private, no tiene sentido a nivel de clases o interfaces no internas.</a:t>
            </a:r>
            <a:endParaRPr lang="en-US" sz="1350" b="0" u="none" strike="noStrike">
              <a:solidFill>
                <a:srgbClr val="000000"/>
              </a:solidFill>
              <a:effectLst/>
              <a:uFillTx/>
              <a:latin typeface="Times New Roman"/>
            </a:endParaRPr>
          </a:p>
        </p:txBody>
      </p:sp>
      <p:sp>
        <p:nvSpPr>
          <p:cNvPr id="647" name="CuadroTexto 646"/>
          <p:cNvSpPr txBox="1"/>
          <p:nvPr/>
        </p:nvSpPr>
        <p:spPr>
          <a:xfrm>
            <a:off x="1028520" y="3463140"/>
            <a:ext cx="943596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Public:</a:t>
            </a:r>
            <a:r>
              <a:rPr lang="en-US" sz="1350" b="0" u="none" strike="noStrike">
                <a:solidFill>
                  <a:srgbClr val="333333"/>
                </a:solidFill>
                <a:effectLst/>
                <a:uFillTx/>
                <a:latin typeface="Montserrat"/>
                <a:ea typeface="Montserrat"/>
              </a:rPr>
              <a:t> Este nivel de acceso permite acceder al elemento desde cualquier clase, independientemente de que esta</a:t>
            </a:r>
            <a:endParaRPr lang="en-US" sz="1350" b="0" u="none" strike="noStrike">
              <a:solidFill>
                <a:srgbClr val="000000"/>
              </a:solidFill>
              <a:effectLst/>
              <a:uFillTx/>
              <a:latin typeface="Times New Roman"/>
            </a:endParaRPr>
          </a:p>
        </p:txBody>
      </p:sp>
      <p:sp>
        <p:nvSpPr>
          <p:cNvPr id="648" name="Forma libre: forma 647"/>
          <p:cNvSpPr/>
          <p:nvPr/>
        </p:nvSpPr>
        <p:spPr>
          <a:xfrm>
            <a:off x="761760" y="4257660"/>
            <a:ext cx="114840" cy="114480"/>
          </a:xfrm>
          <a:custGeom>
            <a:avLst/>
            <a:gdLst/>
            <a:ahLst/>
            <a:cxnLst/>
            <a:rect l="0" t="0" r="r" b="b"/>
            <a:pathLst>
              <a:path w="319" h="318">
                <a:moveTo>
                  <a:pt x="319" y="158"/>
                </a:moveTo>
                <a:cubicBezTo>
                  <a:pt x="319" y="170"/>
                  <a:pt x="318" y="180"/>
                  <a:pt x="316" y="190"/>
                </a:cubicBezTo>
                <a:cubicBezTo>
                  <a:pt x="314" y="200"/>
                  <a:pt x="311" y="210"/>
                  <a:pt x="307" y="220"/>
                </a:cubicBezTo>
                <a:cubicBezTo>
                  <a:pt x="303" y="230"/>
                  <a:pt x="298" y="239"/>
                  <a:pt x="292" y="247"/>
                </a:cubicBezTo>
                <a:cubicBezTo>
                  <a:pt x="286" y="256"/>
                  <a:pt x="280" y="264"/>
                  <a:pt x="272" y="272"/>
                </a:cubicBezTo>
                <a:cubicBezTo>
                  <a:pt x="265" y="279"/>
                  <a:pt x="256" y="285"/>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5"/>
                  <a:pt x="54" y="279"/>
                  <a:pt x="47" y="272"/>
                </a:cubicBezTo>
                <a:cubicBezTo>
                  <a:pt x="39" y="264"/>
                  <a:pt x="33" y="256"/>
                  <a:pt x="27" y="247"/>
                </a:cubicBezTo>
                <a:cubicBezTo>
                  <a:pt x="21" y="239"/>
                  <a:pt x="16" y="230"/>
                  <a:pt x="12" y="220"/>
                </a:cubicBezTo>
                <a:cubicBezTo>
                  <a:pt x="8" y="210"/>
                  <a:pt x="5" y="200"/>
                  <a:pt x="3" y="190"/>
                </a:cubicBezTo>
                <a:cubicBezTo>
                  <a:pt x="1" y="180"/>
                  <a:pt x="0" y="170"/>
                  <a:pt x="0" y="158"/>
                </a:cubicBezTo>
                <a:cubicBezTo>
                  <a:pt x="0" y="148"/>
                  <a:pt x="1" y="138"/>
                  <a:pt x="3" y="127"/>
                </a:cubicBezTo>
                <a:cubicBezTo>
                  <a:pt x="5" y="117"/>
                  <a:pt x="8" y="107"/>
                  <a:pt x="12" y="98"/>
                </a:cubicBezTo>
                <a:cubicBezTo>
                  <a:pt x="16" y="88"/>
                  <a:pt x="21" y="79"/>
                  <a:pt x="27" y="70"/>
                </a:cubicBezTo>
                <a:cubicBezTo>
                  <a:pt x="33" y="61"/>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1"/>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49" name="CuadroTexto 648"/>
          <p:cNvSpPr txBox="1"/>
          <p:nvPr/>
        </p:nvSpPr>
        <p:spPr>
          <a:xfrm>
            <a:off x="1028520" y="3739260"/>
            <a:ext cx="510264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pertenezca o no al paquete en que se encuentra el elemento.</a:t>
            </a:r>
            <a:endParaRPr lang="en-US" sz="1350" b="0" u="none" strike="noStrike">
              <a:solidFill>
                <a:srgbClr val="000000"/>
              </a:solidFill>
              <a:effectLst/>
              <a:uFillTx/>
              <a:latin typeface="Times New Roman"/>
            </a:endParaRPr>
          </a:p>
        </p:txBody>
      </p:sp>
      <p:sp>
        <p:nvSpPr>
          <p:cNvPr id="650" name="CuadroTexto 649"/>
          <p:cNvSpPr txBox="1"/>
          <p:nvPr/>
        </p:nvSpPr>
        <p:spPr>
          <a:xfrm>
            <a:off x="1028520" y="4206180"/>
            <a:ext cx="966780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Default:</a:t>
            </a:r>
            <a:r>
              <a:rPr lang="en-US" sz="1350" b="0" u="none" strike="noStrike">
                <a:solidFill>
                  <a:srgbClr val="333333"/>
                </a:solidFill>
                <a:effectLst/>
                <a:uFillTx/>
                <a:latin typeface="Montserrat"/>
                <a:ea typeface="Montserrat"/>
              </a:rPr>
              <a:t> Si no se determina ningún modiﬁcador, se usa el de por defecto, que sólo puede ser accedido por clases que</a:t>
            </a:r>
            <a:endParaRPr lang="en-US" sz="1350" b="0" u="none" strike="noStrike">
              <a:solidFill>
                <a:srgbClr val="000000"/>
              </a:solidFill>
              <a:effectLst/>
              <a:uFillTx/>
              <a:latin typeface="Times New Roman"/>
            </a:endParaRPr>
          </a:p>
        </p:txBody>
      </p:sp>
      <p:pic>
        <p:nvPicPr>
          <p:cNvPr id="651" name="Imagen 650"/>
          <p:cNvPicPr/>
          <p:nvPr/>
        </p:nvPicPr>
        <p:blipFill>
          <a:blip r:embed="rId3"/>
          <a:stretch/>
        </p:blipFill>
        <p:spPr>
          <a:xfrm>
            <a:off x="3586320" y="4598860"/>
            <a:ext cx="5752800" cy="1895040"/>
          </a:xfrm>
          <a:prstGeom prst="rect">
            <a:avLst/>
          </a:prstGeom>
          <a:noFill/>
          <a:ln w="0">
            <a:noFill/>
          </a:ln>
        </p:spPr>
      </p:pic>
      <p:sp>
        <p:nvSpPr>
          <p:cNvPr id="652" name="CuadroTexto 651"/>
          <p:cNvSpPr txBox="1"/>
          <p:nvPr/>
        </p:nvSpPr>
        <p:spPr>
          <a:xfrm>
            <a:off x="1028520" y="4482300"/>
            <a:ext cx="231444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están en el mismo paquete.</a:t>
            </a:r>
            <a:endParaRPr lang="en-US" sz="1350" b="0" u="none" strike="noStrike">
              <a:solidFill>
                <a:srgbClr val="000000"/>
              </a:solidFill>
              <a:effectLst/>
              <a:uFillTx/>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Forma libre: forma 654"/>
          <p:cNvSpPr/>
          <p:nvPr/>
        </p:nvSpPr>
        <p:spPr>
          <a:xfrm>
            <a:off x="0" y="761760"/>
            <a:ext cx="5581800" cy="810000"/>
          </a:xfrm>
          <a:custGeom>
            <a:avLst/>
            <a:gdLst/>
            <a:ahLst/>
            <a:cxnLst/>
            <a:rect l="0" t="0" r="r" b="b"/>
            <a:pathLst>
              <a:path w="15505" h="2250">
                <a:moveTo>
                  <a:pt x="0" y="0"/>
                </a:moveTo>
                <a:lnTo>
                  <a:pt x="15505" y="0"/>
                </a:lnTo>
                <a:lnTo>
                  <a:pt x="15505"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56" name="CuadroTexto 655"/>
          <p:cNvSpPr txBox="1"/>
          <p:nvPr/>
        </p:nvSpPr>
        <p:spPr>
          <a:xfrm>
            <a:off x="838080" y="954000"/>
            <a:ext cx="399492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Sobrecarga de Métodos</a:t>
            </a:r>
            <a:endParaRPr lang="en-US" sz="2700" b="0" u="none" strike="noStrike">
              <a:solidFill>
                <a:srgbClr val="000000"/>
              </a:solidFill>
              <a:effectLst/>
              <a:uFillTx/>
              <a:latin typeface="Times New Roman"/>
            </a:endParaRPr>
          </a:p>
        </p:txBody>
      </p:sp>
      <p:sp>
        <p:nvSpPr>
          <p:cNvPr id="657" name="CuadroTexto 656"/>
          <p:cNvSpPr txBox="1"/>
          <p:nvPr/>
        </p:nvSpPr>
        <p:spPr>
          <a:xfrm>
            <a:off x="365111" y="2120334"/>
            <a:ext cx="7146430" cy="861774"/>
          </a:xfrm>
          <a:prstGeom prst="rect">
            <a:avLst/>
          </a:prstGeom>
          <a:noFill/>
          <a:ln w="0">
            <a:noFill/>
          </a:ln>
        </p:spPr>
        <p:txBody>
          <a:bodyPr wrap="square" lIns="0" tIns="0" rIns="0" bIns="0" anchor="t">
            <a:spAutoFit/>
          </a:bodyPr>
          <a:lstStyle>
            <a:defPPr>
              <a:defRPr lang="es-CO"/>
            </a:defPPr>
            <a:lvl1pPr>
              <a:defRPr sz="1200" b="0" u="none" strike="noStrike">
                <a:solidFill>
                  <a:srgbClr val="333333"/>
                </a:solidFill>
                <a:effectLst/>
                <a:uFillTx/>
                <a:latin typeface="Montserrat"/>
                <a:ea typeface="Montserrat"/>
              </a:defRPr>
            </a:lvl1pPr>
          </a:lstStyle>
          <a:p>
            <a:pPr algn="just"/>
            <a:r>
              <a:rPr lang="en-US" sz="1400" dirty="0" err="1"/>
              <a:t>Permite</a:t>
            </a:r>
            <a:r>
              <a:rPr lang="en-US" sz="1400" dirty="0"/>
              <a:t> </a:t>
            </a:r>
            <a:r>
              <a:rPr lang="en-US" sz="1400" dirty="0" err="1"/>
              <a:t>deﬁnir</a:t>
            </a:r>
            <a:r>
              <a:rPr lang="en-US" sz="1400" dirty="0"/>
              <a:t> </a:t>
            </a:r>
            <a:r>
              <a:rPr lang="en-US" sz="1400" dirty="0" err="1"/>
              <a:t>más</a:t>
            </a:r>
            <a:r>
              <a:rPr lang="en-US" sz="1400" dirty="0"/>
              <a:t> de un </a:t>
            </a:r>
            <a:r>
              <a:rPr lang="en-US" sz="1400" dirty="0" err="1"/>
              <a:t>método</a:t>
            </a:r>
            <a:r>
              <a:rPr lang="en-US" sz="1400" dirty="0"/>
              <a:t> con </a:t>
            </a:r>
            <a:r>
              <a:rPr lang="en-US" sz="1400" dirty="0" err="1"/>
              <a:t>el</a:t>
            </a:r>
            <a:r>
              <a:rPr lang="en-US" sz="1400" dirty="0"/>
              <a:t> </a:t>
            </a:r>
            <a:r>
              <a:rPr lang="en-US" sz="1400" dirty="0" err="1"/>
              <a:t>mismo</a:t>
            </a:r>
            <a:r>
              <a:rPr lang="en-US" sz="1400" dirty="0"/>
              <a:t> </a:t>
            </a:r>
            <a:r>
              <a:rPr lang="en-US" sz="1400" dirty="0" err="1"/>
              <a:t>nombre</a:t>
            </a:r>
            <a:r>
              <a:rPr lang="en-US" sz="1400" dirty="0"/>
              <a:t>, con la </a:t>
            </a:r>
            <a:r>
              <a:rPr lang="en-US" sz="1400" dirty="0" err="1"/>
              <a:t>condición</a:t>
            </a:r>
            <a:r>
              <a:rPr lang="en-US" sz="1400" dirty="0"/>
              <a:t> de </a:t>
            </a:r>
            <a:r>
              <a:rPr lang="en-US" sz="1400" dirty="0" err="1"/>
              <a:t>que</a:t>
            </a:r>
            <a:r>
              <a:rPr lang="en-US" sz="1400" dirty="0"/>
              <a:t> no </a:t>
            </a:r>
            <a:r>
              <a:rPr lang="en-US" sz="1400" dirty="0" err="1"/>
              <a:t>puede</a:t>
            </a:r>
            <a:r>
              <a:rPr lang="en-US" sz="1400" dirty="0"/>
              <a:t> </a:t>
            </a:r>
            <a:r>
              <a:rPr lang="en-US" sz="1400" dirty="0" err="1"/>
              <a:t>haber</a:t>
            </a:r>
            <a:r>
              <a:rPr lang="en-US" sz="1400" dirty="0"/>
              <a:t> dos de </a:t>
            </a:r>
            <a:r>
              <a:rPr lang="en-US" sz="1400" dirty="0" err="1"/>
              <a:t>ellos</a:t>
            </a:r>
            <a:r>
              <a:rPr lang="en-US" sz="1400" dirty="0"/>
              <a:t>  con </a:t>
            </a:r>
            <a:r>
              <a:rPr lang="en-US" sz="1400" dirty="0" err="1"/>
              <a:t>el</a:t>
            </a:r>
            <a:r>
              <a:rPr lang="en-US" sz="1400" dirty="0"/>
              <a:t> </a:t>
            </a:r>
            <a:r>
              <a:rPr lang="en-US" sz="1400" dirty="0" err="1"/>
              <a:t>mismo</a:t>
            </a:r>
            <a:r>
              <a:rPr lang="en-US" sz="1400" dirty="0"/>
              <a:t> </a:t>
            </a:r>
            <a:r>
              <a:rPr lang="en-US" sz="1400" dirty="0" err="1"/>
              <a:t>número</a:t>
            </a:r>
            <a:r>
              <a:rPr lang="en-US" sz="1400" dirty="0"/>
              <a:t> y </a:t>
            </a:r>
            <a:r>
              <a:rPr lang="en-US" sz="1400" dirty="0" err="1"/>
              <a:t>tipo</a:t>
            </a:r>
            <a:r>
              <a:rPr lang="en-US" sz="1400" dirty="0"/>
              <a:t> de </a:t>
            </a:r>
            <a:r>
              <a:rPr lang="en-US" sz="1400" dirty="0" err="1"/>
              <a:t>parámetros</a:t>
            </a:r>
            <a:r>
              <a:rPr lang="en-US" sz="1400" dirty="0"/>
              <a:t>.</a:t>
            </a:r>
          </a:p>
          <a:p>
            <a:pPr algn="just"/>
            <a:r>
              <a:rPr lang="en-US" sz="1400" dirty="0"/>
              <a:t>El </a:t>
            </a:r>
            <a:r>
              <a:rPr lang="en-US" sz="1400" dirty="0" err="1"/>
              <a:t>uso</a:t>
            </a:r>
            <a:r>
              <a:rPr lang="en-US" sz="1400" dirty="0"/>
              <a:t> de la </a:t>
            </a:r>
            <a:r>
              <a:rPr lang="en-US" sz="1400" dirty="0" err="1"/>
              <a:t>sobrecarga</a:t>
            </a:r>
            <a:r>
              <a:rPr lang="en-US" sz="1400" dirty="0"/>
              <a:t> de </a:t>
            </a:r>
            <a:r>
              <a:rPr lang="en-US" sz="1400" dirty="0" err="1"/>
              <a:t>métodos</a:t>
            </a:r>
            <a:r>
              <a:rPr lang="en-US" sz="1400" dirty="0"/>
              <a:t> se </a:t>
            </a:r>
            <a:r>
              <a:rPr lang="en-US" sz="1400" dirty="0" err="1"/>
              <a:t>ve</a:t>
            </a:r>
            <a:r>
              <a:rPr lang="en-US" sz="1400" dirty="0"/>
              <a:t> </a:t>
            </a:r>
            <a:r>
              <a:rPr lang="en-US" sz="1400" dirty="0" err="1"/>
              <a:t>sujeto</a:t>
            </a:r>
            <a:r>
              <a:rPr lang="en-US" sz="1400" dirty="0"/>
              <a:t> a las </a:t>
            </a:r>
            <a:r>
              <a:rPr lang="en-US" sz="1400" dirty="0" err="1"/>
              <a:t>siguientes</a:t>
            </a:r>
            <a:r>
              <a:rPr lang="en-US" sz="1400" dirty="0"/>
              <a:t> </a:t>
            </a:r>
            <a:r>
              <a:rPr lang="en-US" sz="1400" dirty="0" err="1"/>
              <a:t>condiciones</a:t>
            </a:r>
            <a:r>
              <a:rPr lang="en-US" sz="1400" dirty="0"/>
              <a:t>:</a:t>
            </a:r>
          </a:p>
          <a:p>
            <a:pPr algn="just"/>
            <a:endParaRPr lang="en-US" sz="1400" dirty="0"/>
          </a:p>
        </p:txBody>
      </p:sp>
      <p:sp>
        <p:nvSpPr>
          <p:cNvPr id="659" name="Forma libre: forma 658"/>
          <p:cNvSpPr/>
          <p:nvPr/>
        </p:nvSpPr>
        <p:spPr>
          <a:xfrm>
            <a:off x="539780" y="3566292"/>
            <a:ext cx="95760" cy="95400"/>
          </a:xfrm>
          <a:custGeom>
            <a:avLst/>
            <a:gdLst/>
            <a:ahLst/>
            <a:cxnLst/>
            <a:rect l="0" t="0" r="r" b="b"/>
            <a:pathLst>
              <a:path w="266" h="265">
                <a:moveTo>
                  <a:pt x="266" y="133"/>
                </a:moveTo>
                <a:cubicBezTo>
                  <a:pt x="266" y="150"/>
                  <a:pt x="262" y="167"/>
                  <a:pt x="256" y="183"/>
                </a:cubicBezTo>
                <a:cubicBezTo>
                  <a:pt x="249" y="200"/>
                  <a:pt x="239" y="214"/>
                  <a:pt x="227" y="226"/>
                </a:cubicBezTo>
                <a:cubicBezTo>
                  <a:pt x="215" y="239"/>
                  <a:pt x="200" y="248"/>
                  <a:pt x="184" y="255"/>
                </a:cubicBezTo>
                <a:cubicBezTo>
                  <a:pt x="168" y="262"/>
                  <a:pt x="151" y="265"/>
                  <a:pt x="133" y="265"/>
                </a:cubicBezTo>
                <a:cubicBezTo>
                  <a:pt x="115" y="265"/>
                  <a:pt x="98" y="262"/>
                  <a:pt x="82" y="255"/>
                </a:cubicBezTo>
                <a:cubicBezTo>
                  <a:pt x="66" y="248"/>
                  <a:pt x="51" y="239"/>
                  <a:pt x="39" y="226"/>
                </a:cubicBezTo>
                <a:cubicBezTo>
                  <a:pt x="27" y="214"/>
                  <a:pt x="17" y="200"/>
                  <a:pt x="10" y="183"/>
                </a:cubicBezTo>
                <a:cubicBezTo>
                  <a:pt x="4" y="167"/>
                  <a:pt x="0" y="150"/>
                  <a:pt x="0" y="133"/>
                </a:cubicBezTo>
                <a:cubicBezTo>
                  <a:pt x="0" y="115"/>
                  <a:pt x="4" y="98"/>
                  <a:pt x="10" y="82"/>
                </a:cubicBezTo>
                <a:cubicBezTo>
                  <a:pt x="17" y="66"/>
                  <a:pt x="27" y="52"/>
                  <a:pt x="39" y="39"/>
                </a:cubicBezTo>
                <a:cubicBezTo>
                  <a:pt x="51" y="27"/>
                  <a:pt x="66" y="17"/>
                  <a:pt x="82" y="11"/>
                </a:cubicBezTo>
                <a:cubicBezTo>
                  <a:pt x="98" y="3"/>
                  <a:pt x="115" y="0"/>
                  <a:pt x="133" y="0"/>
                </a:cubicBezTo>
                <a:cubicBezTo>
                  <a:pt x="151" y="0"/>
                  <a:pt x="168" y="3"/>
                  <a:pt x="184" y="11"/>
                </a:cubicBezTo>
                <a:cubicBezTo>
                  <a:pt x="200" y="17"/>
                  <a:pt x="215" y="27"/>
                  <a:pt x="227" y="39"/>
                </a:cubicBezTo>
                <a:cubicBezTo>
                  <a:pt x="239" y="52"/>
                  <a:pt x="249" y="66"/>
                  <a:pt x="256" y="82"/>
                </a:cubicBezTo>
                <a:cubicBezTo>
                  <a:pt x="262" y="98"/>
                  <a:pt x="266" y="115"/>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61" name="Forma libre: forma 660"/>
          <p:cNvSpPr/>
          <p:nvPr/>
        </p:nvSpPr>
        <p:spPr>
          <a:xfrm>
            <a:off x="539780" y="3928092"/>
            <a:ext cx="95760" cy="95760"/>
          </a:xfrm>
          <a:custGeom>
            <a:avLst/>
            <a:gdLst/>
            <a:ahLst/>
            <a:cxnLst/>
            <a:rect l="0" t="0" r="r" b="b"/>
            <a:pathLst>
              <a:path w="266" h="266">
                <a:moveTo>
                  <a:pt x="266" y="133"/>
                </a:moveTo>
                <a:cubicBezTo>
                  <a:pt x="266" y="151"/>
                  <a:pt x="262" y="168"/>
                  <a:pt x="256" y="184"/>
                </a:cubicBezTo>
                <a:cubicBezTo>
                  <a:pt x="249" y="200"/>
                  <a:pt x="239" y="214"/>
                  <a:pt x="227" y="227"/>
                </a:cubicBezTo>
                <a:cubicBezTo>
                  <a:pt x="215" y="239"/>
                  <a:pt x="200" y="249"/>
                  <a:pt x="184" y="256"/>
                </a:cubicBezTo>
                <a:cubicBezTo>
                  <a:pt x="168" y="262"/>
                  <a:pt x="151" y="266"/>
                  <a:pt x="133" y="266"/>
                </a:cubicBezTo>
                <a:cubicBezTo>
                  <a:pt x="115" y="266"/>
                  <a:pt x="98" y="262"/>
                  <a:pt x="82" y="256"/>
                </a:cubicBezTo>
                <a:cubicBezTo>
                  <a:pt x="66" y="249"/>
                  <a:pt x="51" y="239"/>
                  <a:pt x="39" y="227"/>
                </a:cubicBezTo>
                <a:cubicBezTo>
                  <a:pt x="27" y="214"/>
                  <a:pt x="17" y="200"/>
                  <a:pt x="10" y="184"/>
                </a:cubicBezTo>
                <a:cubicBezTo>
                  <a:pt x="4" y="168"/>
                  <a:pt x="0" y="151"/>
                  <a:pt x="0" y="133"/>
                </a:cubicBezTo>
                <a:cubicBezTo>
                  <a:pt x="0" y="116"/>
                  <a:pt x="4" y="99"/>
                  <a:pt x="10" y="83"/>
                </a:cubicBezTo>
                <a:cubicBezTo>
                  <a:pt x="17" y="66"/>
                  <a:pt x="27" y="51"/>
                  <a:pt x="39" y="39"/>
                </a:cubicBezTo>
                <a:cubicBezTo>
                  <a:pt x="51" y="26"/>
                  <a:pt x="66" y="17"/>
                  <a:pt x="82" y="10"/>
                </a:cubicBezTo>
                <a:cubicBezTo>
                  <a:pt x="98" y="3"/>
                  <a:pt x="115" y="0"/>
                  <a:pt x="133" y="0"/>
                </a:cubicBezTo>
                <a:cubicBezTo>
                  <a:pt x="151" y="0"/>
                  <a:pt x="168" y="3"/>
                  <a:pt x="184" y="10"/>
                </a:cubicBezTo>
                <a:cubicBezTo>
                  <a:pt x="200" y="17"/>
                  <a:pt x="215" y="26"/>
                  <a:pt x="227" y="39"/>
                </a:cubicBezTo>
                <a:cubicBezTo>
                  <a:pt x="239" y="51"/>
                  <a:pt x="249" y="66"/>
                  <a:pt x="256" y="83"/>
                </a:cubicBezTo>
                <a:cubicBezTo>
                  <a:pt x="262" y="99"/>
                  <a:pt x="266" y="116"/>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62" name="CuadroTexto 661"/>
          <p:cNvSpPr txBox="1"/>
          <p:nvPr/>
        </p:nvSpPr>
        <p:spPr>
          <a:xfrm>
            <a:off x="749660" y="3514092"/>
            <a:ext cx="3527640" cy="186480"/>
          </a:xfrm>
          <a:prstGeom prst="rect">
            <a:avLst/>
          </a:prstGeom>
          <a:noFill/>
          <a:ln w="0">
            <a:noFill/>
          </a:ln>
        </p:spPr>
        <p:txBody>
          <a:bodyPr wrap="none" lIns="0" tIns="0" rIns="0" bIns="0" anchor="t">
            <a:spAutoFit/>
          </a:bodyPr>
          <a:lstStyle/>
          <a:p>
            <a:r>
              <a:rPr lang="en-US" sz="1200" b="0" u="none" strike="noStrike" dirty="0">
                <a:solidFill>
                  <a:srgbClr val="333333"/>
                </a:solidFill>
                <a:effectLst/>
                <a:uFillTx/>
                <a:latin typeface="Montserrat"/>
                <a:ea typeface="Montserrat"/>
              </a:rPr>
              <a:t>Deben </a:t>
            </a:r>
            <a:r>
              <a:rPr lang="en-US" sz="1200" b="0" u="none" strike="noStrike" dirty="0" err="1">
                <a:solidFill>
                  <a:srgbClr val="333333"/>
                </a:solidFill>
                <a:effectLst/>
                <a:uFillTx/>
                <a:latin typeface="Montserrat"/>
                <a:ea typeface="Montserrat"/>
              </a:rPr>
              <a:t>tener</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el</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mismo</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nombre</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en</a:t>
            </a:r>
            <a:r>
              <a:rPr lang="en-US" sz="1200" b="0" u="none" strike="noStrike" dirty="0">
                <a:solidFill>
                  <a:srgbClr val="333333"/>
                </a:solidFill>
                <a:effectLst/>
                <a:uFillTx/>
                <a:latin typeface="Montserrat"/>
                <a:ea typeface="Montserrat"/>
              </a:rPr>
              <a:t> los </a:t>
            </a:r>
            <a:r>
              <a:rPr lang="en-US" sz="1200" b="0" u="none" strike="noStrike" dirty="0" err="1">
                <a:solidFill>
                  <a:srgbClr val="333333"/>
                </a:solidFill>
                <a:effectLst/>
                <a:uFillTx/>
                <a:latin typeface="Montserrat"/>
                <a:ea typeface="Montserrat"/>
              </a:rPr>
              <a:t>métodos</a:t>
            </a:r>
            <a:r>
              <a:rPr lang="en-US" sz="1200" b="0" u="none" strike="noStrike" dirty="0">
                <a:solidFill>
                  <a:srgbClr val="333333"/>
                </a:solidFill>
                <a:effectLst/>
                <a:uFillTx/>
                <a:latin typeface="Montserrat"/>
                <a:ea typeface="Montserrat"/>
              </a:rPr>
              <a:t>.</a:t>
            </a:r>
            <a:endParaRPr lang="en-US" sz="1200" b="0" u="none" strike="noStrike" dirty="0">
              <a:solidFill>
                <a:srgbClr val="000000"/>
              </a:solidFill>
              <a:effectLst/>
              <a:uFillTx/>
              <a:latin typeface="Times New Roman"/>
            </a:endParaRPr>
          </a:p>
        </p:txBody>
      </p:sp>
      <p:sp>
        <p:nvSpPr>
          <p:cNvPr id="663" name="CuadroTexto 662"/>
          <p:cNvSpPr txBox="1"/>
          <p:nvPr/>
        </p:nvSpPr>
        <p:spPr>
          <a:xfrm>
            <a:off x="749660" y="3875892"/>
            <a:ext cx="6761880" cy="553998"/>
          </a:xfrm>
          <a:prstGeom prst="rect">
            <a:avLst/>
          </a:prstGeom>
          <a:noFill/>
          <a:ln w="0">
            <a:noFill/>
          </a:ln>
        </p:spPr>
        <p:txBody>
          <a:bodyPr wrap="square" lIns="0" tIns="0" rIns="0" bIns="0" anchor="t">
            <a:spAutoFit/>
          </a:bodyPr>
          <a:lstStyle/>
          <a:p>
            <a:pPr algn="just"/>
            <a:r>
              <a:rPr lang="en-US" sz="1200" b="0" u="none" strike="noStrike" dirty="0">
                <a:solidFill>
                  <a:srgbClr val="333333"/>
                </a:solidFill>
                <a:effectLst/>
                <a:uFillTx/>
                <a:latin typeface="Montserrat"/>
                <a:ea typeface="Montserrat"/>
              </a:rPr>
              <a:t>No </a:t>
            </a:r>
            <a:r>
              <a:rPr lang="en-US" sz="1200" b="0" u="none" strike="noStrike" dirty="0" err="1">
                <a:solidFill>
                  <a:srgbClr val="333333"/>
                </a:solidFill>
                <a:effectLst/>
                <a:uFillTx/>
                <a:latin typeface="Montserrat"/>
                <a:ea typeface="Montserrat"/>
              </a:rPr>
              <a:t>puede</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haber</a:t>
            </a:r>
            <a:r>
              <a:rPr lang="en-US" sz="1200" b="0" u="none" strike="noStrike" dirty="0">
                <a:solidFill>
                  <a:srgbClr val="333333"/>
                </a:solidFill>
                <a:effectLst/>
                <a:uFillTx/>
                <a:latin typeface="Montserrat"/>
                <a:ea typeface="Montserrat"/>
              </a:rPr>
              <a:t> dos </a:t>
            </a:r>
            <a:r>
              <a:rPr lang="en-US" sz="1200" b="0" u="none" strike="noStrike" dirty="0" err="1">
                <a:solidFill>
                  <a:srgbClr val="333333"/>
                </a:solidFill>
                <a:effectLst/>
                <a:uFillTx/>
                <a:latin typeface="Montserrat"/>
                <a:ea typeface="Montserrat"/>
              </a:rPr>
              <a:t>métodos</a:t>
            </a:r>
            <a:r>
              <a:rPr lang="en-US" sz="1200" b="0" u="none" strike="noStrike" dirty="0">
                <a:solidFill>
                  <a:srgbClr val="333333"/>
                </a:solidFill>
                <a:effectLst/>
                <a:uFillTx/>
                <a:latin typeface="Montserrat"/>
                <a:ea typeface="Montserrat"/>
              </a:rPr>
              <a:t> con </a:t>
            </a:r>
            <a:r>
              <a:rPr lang="en-US" sz="1200" b="0" u="none" strike="noStrike" dirty="0" err="1">
                <a:solidFill>
                  <a:srgbClr val="333333"/>
                </a:solidFill>
                <a:effectLst/>
                <a:uFillTx/>
                <a:latin typeface="Montserrat"/>
                <a:ea typeface="Montserrat"/>
              </a:rPr>
              <a:t>el</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mismo</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nombre</a:t>
            </a:r>
            <a:r>
              <a:rPr lang="en-US" sz="1200" b="0" u="none" strike="noStrike" dirty="0">
                <a:solidFill>
                  <a:srgbClr val="333333"/>
                </a:solidFill>
                <a:effectLst/>
                <a:uFillTx/>
                <a:latin typeface="Montserrat"/>
                <a:ea typeface="Montserrat"/>
              </a:rPr>
              <a:t> y </a:t>
            </a:r>
            <a:r>
              <a:rPr lang="en-US" sz="1200" b="0" u="none" strike="noStrike" dirty="0" err="1">
                <a:solidFill>
                  <a:srgbClr val="333333"/>
                </a:solidFill>
                <a:effectLst/>
                <a:uFillTx/>
                <a:latin typeface="Montserrat"/>
                <a:ea typeface="Montserrat"/>
              </a:rPr>
              <a:t>el</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mismo</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tipo</a:t>
            </a:r>
            <a:r>
              <a:rPr lang="en-US" sz="1200" b="0" u="none" strike="noStrike" dirty="0">
                <a:solidFill>
                  <a:srgbClr val="333333"/>
                </a:solidFill>
                <a:effectLst/>
                <a:uFillTx/>
                <a:latin typeface="Montserrat"/>
                <a:ea typeface="Montserrat"/>
              </a:rPr>
              <a:t> con </a:t>
            </a:r>
            <a:r>
              <a:rPr lang="en-US" sz="1200" b="0" u="none" strike="noStrike" dirty="0" err="1">
                <a:solidFill>
                  <a:srgbClr val="333333"/>
                </a:solidFill>
                <a:effectLst/>
                <a:uFillTx/>
                <a:latin typeface="Montserrat"/>
                <a:ea typeface="Montserrat"/>
              </a:rPr>
              <a:t>igual</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número</a:t>
            </a:r>
            <a:r>
              <a:rPr lang="en-US" sz="1200" b="0" u="none" strike="noStrike" dirty="0">
                <a:solidFill>
                  <a:srgbClr val="333333"/>
                </a:solidFill>
                <a:effectLst/>
                <a:uFillTx/>
                <a:latin typeface="Montserrat"/>
                <a:ea typeface="Montserrat"/>
              </a:rPr>
              <a:t> de </a:t>
            </a:r>
            <a:r>
              <a:rPr lang="en-US" sz="1200" b="0" u="none" strike="noStrike" dirty="0" err="1">
                <a:solidFill>
                  <a:srgbClr val="333333"/>
                </a:solidFill>
                <a:effectLst/>
                <a:uFillTx/>
                <a:latin typeface="Montserrat"/>
                <a:ea typeface="Montserrat"/>
              </a:rPr>
              <a:t>parámetros</a:t>
            </a:r>
            <a:r>
              <a:rPr lang="en-US" sz="1200" b="0" u="none" strike="noStrike" dirty="0">
                <a:solidFill>
                  <a:srgbClr val="333333"/>
                </a:solidFill>
                <a:effectLst/>
                <a:uFillTx/>
                <a:latin typeface="Montserrat"/>
                <a:ea typeface="Montserrat"/>
              </a:rPr>
              <a:t>, se </a:t>
            </a:r>
            <a:r>
              <a:rPr lang="en-US" sz="1200" b="0" u="none" strike="noStrike" dirty="0" err="1">
                <a:solidFill>
                  <a:srgbClr val="333333"/>
                </a:solidFill>
                <a:effectLst/>
                <a:uFillTx/>
                <a:latin typeface="Montserrat"/>
                <a:ea typeface="Montserrat"/>
              </a:rPr>
              <a:t>permite</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el</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mismo</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nombre</a:t>
            </a:r>
            <a:r>
              <a:rPr lang="en-US" sz="1200" b="0" u="none" strike="noStrike" dirty="0">
                <a:solidFill>
                  <a:srgbClr val="333333"/>
                </a:solidFill>
                <a:effectLst/>
                <a:uFillTx/>
                <a:latin typeface="Montserrat"/>
                <a:ea typeface="Montserrat"/>
              </a:rPr>
              <a:t> y</a:t>
            </a:r>
            <a:r>
              <a:rPr lang="en-US" sz="1200" dirty="0">
                <a:solidFill>
                  <a:srgbClr val="333333"/>
                </a:solidFill>
                <a:latin typeface="Montserrat"/>
                <a:ea typeface="Montserrat"/>
              </a:rPr>
              <a:t> </a:t>
            </a:r>
            <a:r>
              <a:rPr lang="en-US" sz="1200" dirty="0" err="1">
                <a:solidFill>
                  <a:srgbClr val="333333"/>
                </a:solidFill>
                <a:latin typeface="Montserrat"/>
                <a:ea typeface="Montserrat"/>
              </a:rPr>
              <a:t>mismo</a:t>
            </a:r>
            <a:r>
              <a:rPr lang="en-US" sz="1200" dirty="0">
                <a:solidFill>
                  <a:srgbClr val="333333"/>
                </a:solidFill>
                <a:latin typeface="Montserrat"/>
                <a:ea typeface="Montserrat"/>
              </a:rPr>
              <a:t> </a:t>
            </a:r>
            <a:r>
              <a:rPr lang="en-US" sz="1200" dirty="0" err="1">
                <a:solidFill>
                  <a:srgbClr val="333333"/>
                </a:solidFill>
                <a:latin typeface="Montserrat"/>
                <a:ea typeface="Montserrat"/>
              </a:rPr>
              <a:t>tipo</a:t>
            </a:r>
            <a:r>
              <a:rPr lang="en-US" sz="1200" dirty="0">
                <a:solidFill>
                  <a:srgbClr val="333333"/>
                </a:solidFill>
                <a:latin typeface="Montserrat"/>
                <a:ea typeface="Montserrat"/>
              </a:rPr>
              <a:t> </a:t>
            </a:r>
            <a:r>
              <a:rPr lang="en-US" sz="1200" dirty="0" err="1">
                <a:solidFill>
                  <a:srgbClr val="333333"/>
                </a:solidFill>
                <a:latin typeface="Montserrat"/>
                <a:ea typeface="Montserrat"/>
              </a:rPr>
              <a:t>siempre</a:t>
            </a:r>
            <a:r>
              <a:rPr lang="en-US" sz="1200" dirty="0">
                <a:solidFill>
                  <a:srgbClr val="333333"/>
                </a:solidFill>
                <a:latin typeface="Montserrat"/>
                <a:ea typeface="Montserrat"/>
              </a:rPr>
              <a:t> y </a:t>
            </a:r>
            <a:r>
              <a:rPr lang="en-US" sz="1200" dirty="0" err="1">
                <a:solidFill>
                  <a:srgbClr val="333333"/>
                </a:solidFill>
                <a:latin typeface="Montserrat"/>
                <a:ea typeface="Montserrat"/>
              </a:rPr>
              <a:t>cuando</a:t>
            </a:r>
            <a:r>
              <a:rPr lang="en-US" sz="1200" dirty="0">
                <a:solidFill>
                  <a:srgbClr val="333333"/>
                </a:solidFill>
                <a:latin typeface="Montserrat"/>
                <a:ea typeface="Montserrat"/>
              </a:rPr>
              <a:t> </a:t>
            </a:r>
            <a:r>
              <a:rPr lang="en-US" sz="1200" dirty="0" err="1">
                <a:solidFill>
                  <a:srgbClr val="333333"/>
                </a:solidFill>
                <a:latin typeface="Montserrat"/>
                <a:ea typeface="Montserrat"/>
              </a:rPr>
              <a:t>el</a:t>
            </a:r>
            <a:r>
              <a:rPr lang="en-US" sz="1200" dirty="0">
                <a:solidFill>
                  <a:srgbClr val="333333"/>
                </a:solidFill>
                <a:latin typeface="Montserrat"/>
                <a:ea typeface="Montserrat"/>
              </a:rPr>
              <a:t> </a:t>
            </a:r>
            <a:r>
              <a:rPr lang="en-US" sz="1200" dirty="0" err="1">
                <a:solidFill>
                  <a:srgbClr val="333333"/>
                </a:solidFill>
                <a:latin typeface="Montserrat"/>
                <a:ea typeface="Montserrat"/>
              </a:rPr>
              <a:t>número</a:t>
            </a:r>
            <a:r>
              <a:rPr lang="en-US" sz="1200" dirty="0">
                <a:solidFill>
                  <a:srgbClr val="333333"/>
                </a:solidFill>
                <a:latin typeface="Montserrat"/>
                <a:ea typeface="Montserrat"/>
              </a:rPr>
              <a:t> de </a:t>
            </a:r>
            <a:r>
              <a:rPr lang="en-US" sz="1200" dirty="0" err="1">
                <a:solidFill>
                  <a:srgbClr val="333333"/>
                </a:solidFill>
                <a:latin typeface="Montserrat"/>
                <a:ea typeface="Montserrat"/>
              </a:rPr>
              <a:t>parámetros</a:t>
            </a:r>
            <a:r>
              <a:rPr lang="en-US" sz="1200" dirty="0">
                <a:solidFill>
                  <a:srgbClr val="333333"/>
                </a:solidFill>
                <a:latin typeface="Montserrat"/>
                <a:ea typeface="Montserrat"/>
              </a:rPr>
              <a:t> sea </a:t>
            </a:r>
            <a:r>
              <a:rPr lang="en-US" sz="1200" dirty="0" err="1">
                <a:solidFill>
                  <a:srgbClr val="333333"/>
                </a:solidFill>
                <a:latin typeface="Montserrat"/>
                <a:ea typeface="Montserrat"/>
              </a:rPr>
              <a:t>diferente</a:t>
            </a:r>
            <a:r>
              <a:rPr lang="en-US" sz="1200" dirty="0">
                <a:solidFill>
                  <a:srgbClr val="333333"/>
                </a:solidFill>
                <a:latin typeface="Montserrat"/>
                <a:ea typeface="Montserrat"/>
              </a:rPr>
              <a:t>.</a:t>
            </a:r>
            <a:endParaRPr lang="en-US" sz="1200" b="0" u="none" strike="noStrike" dirty="0">
              <a:solidFill>
                <a:srgbClr val="000000"/>
              </a:solidFill>
              <a:effectLst/>
              <a:uFillTx/>
              <a:latin typeface="Times New Roman"/>
            </a:endParaRPr>
          </a:p>
        </p:txBody>
      </p:sp>
      <p:sp>
        <p:nvSpPr>
          <p:cNvPr id="664" name="Forma libre: forma 663"/>
          <p:cNvSpPr/>
          <p:nvPr/>
        </p:nvSpPr>
        <p:spPr>
          <a:xfrm>
            <a:off x="539780" y="4639172"/>
            <a:ext cx="95760" cy="95760"/>
          </a:xfrm>
          <a:custGeom>
            <a:avLst/>
            <a:gdLst/>
            <a:ahLst/>
            <a:cxnLst/>
            <a:rect l="0" t="0" r="r" b="b"/>
            <a:pathLst>
              <a:path w="266" h="266">
                <a:moveTo>
                  <a:pt x="266" y="133"/>
                </a:moveTo>
                <a:cubicBezTo>
                  <a:pt x="266" y="150"/>
                  <a:pt x="262" y="167"/>
                  <a:pt x="256" y="183"/>
                </a:cubicBezTo>
                <a:cubicBezTo>
                  <a:pt x="249" y="199"/>
                  <a:pt x="239" y="215"/>
                  <a:pt x="227" y="227"/>
                </a:cubicBezTo>
                <a:cubicBezTo>
                  <a:pt x="215" y="240"/>
                  <a:pt x="200" y="249"/>
                  <a:pt x="184" y="256"/>
                </a:cubicBezTo>
                <a:cubicBezTo>
                  <a:pt x="168" y="263"/>
                  <a:pt x="151" y="266"/>
                  <a:pt x="133" y="266"/>
                </a:cubicBezTo>
                <a:cubicBezTo>
                  <a:pt x="115" y="266"/>
                  <a:pt x="98" y="263"/>
                  <a:pt x="82" y="256"/>
                </a:cubicBezTo>
                <a:cubicBezTo>
                  <a:pt x="66" y="249"/>
                  <a:pt x="51" y="240"/>
                  <a:pt x="39" y="227"/>
                </a:cubicBezTo>
                <a:cubicBezTo>
                  <a:pt x="27" y="215"/>
                  <a:pt x="17" y="199"/>
                  <a:pt x="10" y="183"/>
                </a:cubicBezTo>
                <a:cubicBezTo>
                  <a:pt x="4" y="167"/>
                  <a:pt x="0" y="150"/>
                  <a:pt x="0" y="133"/>
                </a:cubicBezTo>
                <a:cubicBezTo>
                  <a:pt x="0" y="115"/>
                  <a:pt x="4" y="98"/>
                  <a:pt x="10" y="82"/>
                </a:cubicBezTo>
                <a:cubicBezTo>
                  <a:pt x="17" y="66"/>
                  <a:pt x="27" y="51"/>
                  <a:pt x="39" y="39"/>
                </a:cubicBezTo>
                <a:cubicBezTo>
                  <a:pt x="51" y="27"/>
                  <a:pt x="66" y="17"/>
                  <a:pt x="82" y="10"/>
                </a:cubicBezTo>
                <a:cubicBezTo>
                  <a:pt x="98" y="4"/>
                  <a:pt x="115" y="0"/>
                  <a:pt x="133" y="0"/>
                </a:cubicBezTo>
                <a:cubicBezTo>
                  <a:pt x="151" y="0"/>
                  <a:pt x="168" y="4"/>
                  <a:pt x="184" y="10"/>
                </a:cubicBezTo>
                <a:cubicBezTo>
                  <a:pt x="200" y="17"/>
                  <a:pt x="215" y="27"/>
                  <a:pt x="227" y="39"/>
                </a:cubicBezTo>
                <a:cubicBezTo>
                  <a:pt x="239" y="51"/>
                  <a:pt x="249" y="66"/>
                  <a:pt x="256" y="82"/>
                </a:cubicBezTo>
                <a:cubicBezTo>
                  <a:pt x="262" y="98"/>
                  <a:pt x="266" y="115"/>
                  <a:pt x="266" y="133"/>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66" name="Forma libre: forma 665"/>
          <p:cNvSpPr/>
          <p:nvPr/>
        </p:nvSpPr>
        <p:spPr>
          <a:xfrm>
            <a:off x="539780" y="5001332"/>
            <a:ext cx="95760" cy="95400"/>
          </a:xfrm>
          <a:custGeom>
            <a:avLst/>
            <a:gdLst/>
            <a:ahLst/>
            <a:cxnLst/>
            <a:rect l="0" t="0" r="r" b="b"/>
            <a:pathLst>
              <a:path w="266" h="265">
                <a:moveTo>
                  <a:pt x="266" y="132"/>
                </a:moveTo>
                <a:cubicBezTo>
                  <a:pt x="266" y="150"/>
                  <a:pt x="262" y="166"/>
                  <a:pt x="256" y="183"/>
                </a:cubicBezTo>
                <a:cubicBezTo>
                  <a:pt x="249" y="199"/>
                  <a:pt x="239" y="213"/>
                  <a:pt x="227" y="226"/>
                </a:cubicBezTo>
                <a:cubicBezTo>
                  <a:pt x="215" y="238"/>
                  <a:pt x="200" y="248"/>
                  <a:pt x="184" y="254"/>
                </a:cubicBezTo>
                <a:cubicBezTo>
                  <a:pt x="168" y="261"/>
                  <a:pt x="151" y="265"/>
                  <a:pt x="133" y="265"/>
                </a:cubicBezTo>
                <a:cubicBezTo>
                  <a:pt x="115" y="265"/>
                  <a:pt x="98" y="261"/>
                  <a:pt x="82" y="254"/>
                </a:cubicBezTo>
                <a:cubicBezTo>
                  <a:pt x="66" y="248"/>
                  <a:pt x="51" y="238"/>
                  <a:pt x="39" y="226"/>
                </a:cubicBezTo>
                <a:cubicBezTo>
                  <a:pt x="27" y="213"/>
                  <a:pt x="17" y="199"/>
                  <a:pt x="10" y="183"/>
                </a:cubicBezTo>
                <a:cubicBezTo>
                  <a:pt x="4" y="166"/>
                  <a:pt x="0" y="150"/>
                  <a:pt x="0" y="132"/>
                </a:cubicBezTo>
                <a:cubicBezTo>
                  <a:pt x="0" y="114"/>
                  <a:pt x="4" y="98"/>
                  <a:pt x="10" y="81"/>
                </a:cubicBezTo>
                <a:cubicBezTo>
                  <a:pt x="17" y="65"/>
                  <a:pt x="27" y="51"/>
                  <a:pt x="39" y="38"/>
                </a:cubicBezTo>
                <a:cubicBezTo>
                  <a:pt x="51" y="26"/>
                  <a:pt x="66" y="17"/>
                  <a:pt x="82" y="10"/>
                </a:cubicBezTo>
                <a:cubicBezTo>
                  <a:pt x="98" y="3"/>
                  <a:pt x="115" y="0"/>
                  <a:pt x="133" y="0"/>
                </a:cubicBezTo>
                <a:cubicBezTo>
                  <a:pt x="151" y="0"/>
                  <a:pt x="168" y="3"/>
                  <a:pt x="184" y="10"/>
                </a:cubicBezTo>
                <a:cubicBezTo>
                  <a:pt x="200" y="17"/>
                  <a:pt x="215" y="26"/>
                  <a:pt x="227" y="38"/>
                </a:cubicBezTo>
                <a:cubicBezTo>
                  <a:pt x="239" y="51"/>
                  <a:pt x="249" y="65"/>
                  <a:pt x="256" y="81"/>
                </a:cubicBezTo>
                <a:cubicBezTo>
                  <a:pt x="262" y="98"/>
                  <a:pt x="266" y="114"/>
                  <a:pt x="266" y="132"/>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67" name="CuadroTexto 666"/>
          <p:cNvSpPr txBox="1"/>
          <p:nvPr/>
        </p:nvSpPr>
        <p:spPr>
          <a:xfrm>
            <a:off x="749660" y="4587332"/>
            <a:ext cx="51271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Suele ser utilizada para sobrecarga de métodos con métodos de tipo.</a:t>
            </a:r>
            <a:endParaRPr lang="en-US" sz="1200" b="0" u="none" strike="noStrike">
              <a:solidFill>
                <a:srgbClr val="000000"/>
              </a:solidFill>
              <a:effectLst/>
              <a:uFillTx/>
              <a:latin typeface="Times New Roman"/>
            </a:endParaRPr>
          </a:p>
        </p:txBody>
      </p:sp>
      <p:pic>
        <p:nvPicPr>
          <p:cNvPr id="668" name="Imagen 667"/>
          <p:cNvPicPr/>
          <p:nvPr/>
        </p:nvPicPr>
        <p:blipFill>
          <a:blip r:embed="rId3"/>
          <a:stretch/>
        </p:blipFill>
        <p:spPr>
          <a:xfrm>
            <a:off x="7625660" y="1371960"/>
            <a:ext cx="3816680" cy="4947524"/>
          </a:xfrm>
          <a:prstGeom prst="rect">
            <a:avLst/>
          </a:prstGeom>
          <a:noFill/>
          <a:ln w="0">
            <a:noFill/>
          </a:ln>
        </p:spPr>
      </p:pic>
      <p:sp>
        <p:nvSpPr>
          <p:cNvPr id="669" name="CuadroTexto 668"/>
          <p:cNvSpPr txBox="1"/>
          <p:nvPr/>
        </p:nvSpPr>
        <p:spPr>
          <a:xfrm>
            <a:off x="749660" y="4949132"/>
            <a:ext cx="6660280" cy="372168"/>
          </a:xfrm>
          <a:prstGeom prst="rect">
            <a:avLst/>
          </a:prstGeom>
          <a:noFill/>
          <a:ln w="0">
            <a:noFill/>
          </a:ln>
        </p:spPr>
        <p:txBody>
          <a:bodyPr wrap="square" lIns="0" tIns="0" rIns="0" bIns="0" anchor="t">
            <a:spAutoFit/>
          </a:bodyPr>
          <a:lstStyle/>
          <a:p>
            <a:r>
              <a:rPr lang="en-US" sz="1200" b="0" u="none" strike="noStrike" dirty="0">
                <a:solidFill>
                  <a:srgbClr val="333333"/>
                </a:solidFill>
                <a:effectLst/>
                <a:uFillTx/>
                <a:latin typeface="Montserrat"/>
                <a:ea typeface="Montserrat"/>
              </a:rPr>
              <a:t>Java </a:t>
            </a:r>
            <a:r>
              <a:rPr lang="en-US" sz="1200" b="0" u="none" strike="noStrike" dirty="0" err="1">
                <a:solidFill>
                  <a:srgbClr val="333333"/>
                </a:solidFill>
                <a:effectLst/>
                <a:uFillTx/>
                <a:latin typeface="Montserrat"/>
                <a:ea typeface="Montserrat"/>
              </a:rPr>
              <a:t>desde</a:t>
            </a:r>
            <a:r>
              <a:rPr lang="en-US" sz="1200" b="0" u="none" strike="noStrike" dirty="0">
                <a:solidFill>
                  <a:srgbClr val="333333"/>
                </a:solidFill>
                <a:effectLst/>
                <a:uFillTx/>
                <a:latin typeface="Montserrat"/>
                <a:ea typeface="Montserrat"/>
              </a:rPr>
              <a:t> la </a:t>
            </a:r>
            <a:r>
              <a:rPr lang="en-US" sz="1200" b="0" u="none" strike="noStrike" dirty="0" err="1">
                <a:solidFill>
                  <a:srgbClr val="333333"/>
                </a:solidFill>
                <a:effectLst/>
                <a:uFillTx/>
                <a:latin typeface="Montserrat"/>
                <a:ea typeface="Montserrat"/>
              </a:rPr>
              <a:t>instancia</a:t>
            </a:r>
            <a:r>
              <a:rPr lang="en-US" sz="1200" b="0" u="none" strike="noStrike" dirty="0">
                <a:solidFill>
                  <a:srgbClr val="333333"/>
                </a:solidFill>
                <a:effectLst/>
                <a:uFillTx/>
                <a:latin typeface="Montserrat"/>
                <a:ea typeface="Montserrat"/>
              </a:rPr>
              <a:t> a la hora de usar los </a:t>
            </a:r>
            <a:r>
              <a:rPr lang="en-US" sz="1200" b="0" u="none" strike="noStrike" dirty="0" err="1">
                <a:solidFill>
                  <a:srgbClr val="333333"/>
                </a:solidFill>
                <a:effectLst/>
                <a:uFillTx/>
                <a:latin typeface="Montserrat"/>
                <a:ea typeface="Montserrat"/>
              </a:rPr>
              <a:t>métodos</a:t>
            </a:r>
            <a:r>
              <a:rPr lang="en-US" sz="1200" b="0" u="none" strike="noStrike" dirty="0">
                <a:solidFill>
                  <a:srgbClr val="333333"/>
                </a:solidFill>
                <a:effectLst/>
                <a:uFillTx/>
                <a:latin typeface="Montserrat"/>
                <a:ea typeface="Montserrat"/>
              </a:rPr>
              <a:t> los </a:t>
            </a:r>
            <a:r>
              <a:rPr lang="en-US" sz="1200" b="0" u="none" strike="noStrike" dirty="0" err="1">
                <a:solidFill>
                  <a:srgbClr val="333333"/>
                </a:solidFill>
                <a:effectLst/>
                <a:uFillTx/>
                <a:latin typeface="Montserrat"/>
                <a:ea typeface="Montserrat"/>
              </a:rPr>
              <a:t>diferenciará</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en</a:t>
            </a:r>
            <a:r>
              <a:rPr lang="en-US" sz="1200" b="0" u="none" strike="noStrike" dirty="0">
                <a:solidFill>
                  <a:srgbClr val="333333"/>
                </a:solidFill>
                <a:effectLst/>
                <a:uFillTx/>
                <a:latin typeface="Montserrat"/>
                <a:ea typeface="Montserrat"/>
              </a:rPr>
              <a:t> base a los </a:t>
            </a:r>
            <a:r>
              <a:rPr lang="en-US" sz="1200" b="0" u="none" strike="noStrike" dirty="0" err="1">
                <a:solidFill>
                  <a:srgbClr val="333333"/>
                </a:solidFill>
                <a:effectLst/>
                <a:uFillTx/>
                <a:latin typeface="Montserrat"/>
                <a:ea typeface="Montserrat"/>
              </a:rPr>
              <a:t>parámetros</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que</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éste</a:t>
            </a:r>
            <a:r>
              <a:rPr lang="en-US" sz="1200" b="0" u="none" strike="noStrike" dirty="0">
                <a:solidFill>
                  <a:srgbClr val="333333"/>
                </a:solidFill>
                <a:effectLst/>
                <a:uFillTx/>
                <a:latin typeface="Montserrat"/>
                <a:ea typeface="Montserrat"/>
              </a:rPr>
              <a:t> </a:t>
            </a:r>
            <a:r>
              <a:rPr lang="en-US" sz="1200" b="0" u="none" strike="noStrike" dirty="0" err="1">
                <a:solidFill>
                  <a:srgbClr val="333333"/>
                </a:solidFill>
                <a:effectLst/>
                <a:uFillTx/>
                <a:latin typeface="Montserrat"/>
                <a:ea typeface="Montserrat"/>
              </a:rPr>
              <a:t>reciba</a:t>
            </a:r>
            <a:r>
              <a:rPr lang="en-US" sz="1200" b="0" u="none" strike="noStrike" dirty="0">
                <a:solidFill>
                  <a:srgbClr val="333333"/>
                </a:solidFill>
                <a:effectLst/>
                <a:uFillTx/>
                <a:latin typeface="Montserrat"/>
                <a:ea typeface="Montserrat"/>
              </a:rPr>
              <a:t>.</a:t>
            </a:r>
            <a:endParaRPr lang="en-US" sz="1200" b="0" u="none" strike="noStrike" dirty="0">
              <a:solidFill>
                <a:srgbClr val="000000"/>
              </a:solidFill>
              <a:effectLst/>
              <a:uFillTx/>
              <a:latin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Forma libre: forma 750"/>
          <p:cNvSpPr/>
          <p:nvPr/>
        </p:nvSpPr>
        <p:spPr>
          <a:xfrm>
            <a:off x="0" y="761760"/>
            <a:ext cx="8286840" cy="810000"/>
          </a:xfrm>
          <a:custGeom>
            <a:avLst/>
            <a:gdLst/>
            <a:ahLst/>
            <a:cxnLst/>
            <a:rect l="0" t="0" r="r" b="b"/>
            <a:pathLst>
              <a:path w="23019" h="2250">
                <a:moveTo>
                  <a:pt x="0" y="0"/>
                </a:moveTo>
                <a:lnTo>
                  <a:pt x="23019" y="0"/>
                </a:lnTo>
                <a:lnTo>
                  <a:pt x="23019"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52" name="Forma libre: forma 751"/>
          <p:cNvSpPr/>
          <p:nvPr/>
        </p:nvSpPr>
        <p:spPr>
          <a:xfrm>
            <a:off x="761760" y="1904760"/>
            <a:ext cx="114840" cy="114840"/>
          </a:xfrm>
          <a:custGeom>
            <a:avLst/>
            <a:gdLst/>
            <a:ahLst/>
            <a:cxnLst/>
            <a:rect l="0" t="0" r="r" b="b"/>
            <a:pathLst>
              <a:path w="319" h="319">
                <a:moveTo>
                  <a:pt x="319" y="159"/>
                </a:moveTo>
                <a:cubicBezTo>
                  <a:pt x="319" y="169"/>
                  <a:pt x="318" y="180"/>
                  <a:pt x="316" y="190"/>
                </a:cubicBezTo>
                <a:cubicBezTo>
                  <a:pt x="314" y="200"/>
                  <a:pt x="311" y="210"/>
                  <a:pt x="307" y="220"/>
                </a:cubicBezTo>
                <a:cubicBezTo>
                  <a:pt x="303" y="229"/>
                  <a:pt x="298" y="238"/>
                  <a:pt x="292" y="247"/>
                </a:cubicBezTo>
                <a:cubicBezTo>
                  <a:pt x="286" y="256"/>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6"/>
                  <a:pt x="27" y="247"/>
                </a:cubicBezTo>
                <a:cubicBezTo>
                  <a:pt x="21" y="238"/>
                  <a:pt x="16" y="229"/>
                  <a:pt x="12" y="220"/>
                </a:cubicBezTo>
                <a:cubicBezTo>
                  <a:pt x="8" y="210"/>
                  <a:pt x="5" y="200"/>
                  <a:pt x="3" y="190"/>
                </a:cubicBezTo>
                <a:cubicBezTo>
                  <a:pt x="1" y="180"/>
                  <a:pt x="0" y="169"/>
                  <a:pt x="0" y="159"/>
                </a:cubicBezTo>
                <a:cubicBezTo>
                  <a:pt x="0" y="148"/>
                  <a:pt x="1" y="138"/>
                  <a:pt x="3" y="128"/>
                </a:cubicBezTo>
                <a:cubicBezTo>
                  <a:pt x="5" y="118"/>
                  <a:pt x="8" y="108"/>
                  <a:pt x="12" y="98"/>
                </a:cubicBezTo>
                <a:cubicBezTo>
                  <a:pt x="16" y="89"/>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9"/>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53" name="CuadroTexto 752"/>
          <p:cNvSpPr txBox="1"/>
          <p:nvPr/>
        </p:nvSpPr>
        <p:spPr>
          <a:xfrm>
            <a:off x="838080" y="954000"/>
            <a:ext cx="636624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Herencia: Mecanismo de Reutilización</a:t>
            </a:r>
            <a:endParaRPr lang="en-US" sz="2700" b="0" u="none" strike="noStrike">
              <a:solidFill>
                <a:srgbClr val="000000"/>
              </a:solidFill>
              <a:effectLst/>
              <a:uFillTx/>
              <a:latin typeface="Times New Roman"/>
            </a:endParaRPr>
          </a:p>
        </p:txBody>
      </p:sp>
      <p:sp>
        <p:nvSpPr>
          <p:cNvPr id="754" name="CuadroTexto 753"/>
          <p:cNvSpPr txBox="1"/>
          <p:nvPr/>
        </p:nvSpPr>
        <p:spPr>
          <a:xfrm>
            <a:off x="1028520" y="1844280"/>
            <a:ext cx="449820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Deﬁnición:</a:t>
            </a:r>
            <a:r>
              <a:rPr lang="en-US" sz="1500" b="0" u="none" strike="noStrike">
                <a:solidFill>
                  <a:srgbClr val="333333"/>
                </a:solidFill>
                <a:effectLst/>
                <a:uFillTx/>
                <a:latin typeface="Montserrat"/>
                <a:ea typeface="Montserrat"/>
              </a:rPr>
              <a:t> Mecanismo que permite la deﬁnición</a:t>
            </a:r>
            <a:endParaRPr lang="en-US" sz="1500" b="0" u="none" strike="noStrike">
              <a:solidFill>
                <a:srgbClr val="000000"/>
              </a:solidFill>
              <a:effectLst/>
              <a:uFillTx/>
              <a:latin typeface="Times New Roman"/>
            </a:endParaRPr>
          </a:p>
        </p:txBody>
      </p:sp>
      <p:sp>
        <p:nvSpPr>
          <p:cNvPr id="755" name="Forma libre: forma 754"/>
          <p:cNvSpPr/>
          <p:nvPr/>
        </p:nvSpPr>
        <p:spPr>
          <a:xfrm>
            <a:off x="761760" y="275256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56" name="CuadroTexto 755"/>
          <p:cNvSpPr txBox="1"/>
          <p:nvPr/>
        </p:nvSpPr>
        <p:spPr>
          <a:xfrm>
            <a:off x="1028520" y="2158920"/>
            <a:ext cx="37188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de una clase a partir de otra ya existente</a:t>
            </a:r>
            <a:endParaRPr lang="en-US" sz="1500" b="0" u="none" strike="noStrike">
              <a:solidFill>
                <a:srgbClr val="000000"/>
              </a:solidFill>
              <a:effectLst/>
              <a:uFillTx/>
              <a:latin typeface="Times New Roman"/>
            </a:endParaRPr>
          </a:p>
        </p:txBody>
      </p:sp>
      <p:sp>
        <p:nvSpPr>
          <p:cNvPr id="757" name="CuadroTexto 756"/>
          <p:cNvSpPr txBox="1"/>
          <p:nvPr/>
        </p:nvSpPr>
        <p:spPr>
          <a:xfrm>
            <a:off x="1028520" y="2692080"/>
            <a:ext cx="448128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Reutilización:</a:t>
            </a:r>
            <a:r>
              <a:rPr lang="en-US" sz="1500" b="0" u="none" strike="noStrike">
                <a:solidFill>
                  <a:srgbClr val="333333"/>
                </a:solidFill>
                <a:effectLst/>
                <a:uFillTx/>
                <a:latin typeface="Montserrat"/>
                <a:ea typeface="Montserrat"/>
              </a:rPr>
              <a:t> Forma de reutilización de software</a:t>
            </a:r>
            <a:endParaRPr lang="en-US" sz="1500" b="0" u="none" strike="noStrike">
              <a:solidFill>
                <a:srgbClr val="000000"/>
              </a:solidFill>
              <a:effectLst/>
              <a:uFillTx/>
              <a:latin typeface="Times New Roman"/>
            </a:endParaRPr>
          </a:p>
        </p:txBody>
      </p:sp>
      <p:sp>
        <p:nvSpPr>
          <p:cNvPr id="758" name="CuadroTexto 757"/>
          <p:cNvSpPr txBox="1"/>
          <p:nvPr/>
        </p:nvSpPr>
        <p:spPr>
          <a:xfrm>
            <a:off x="1028520" y="3006360"/>
            <a:ext cx="44690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en la que se crea una nueva clase al absorber los</a:t>
            </a:r>
            <a:endParaRPr lang="en-US" sz="1500" b="0" u="none" strike="noStrike">
              <a:solidFill>
                <a:srgbClr val="000000"/>
              </a:solidFill>
              <a:effectLst/>
              <a:uFillTx/>
              <a:latin typeface="Times New Roman"/>
            </a:endParaRPr>
          </a:p>
        </p:txBody>
      </p:sp>
      <p:sp>
        <p:nvSpPr>
          <p:cNvPr id="759" name="Forma libre: forma 758"/>
          <p:cNvSpPr/>
          <p:nvPr/>
        </p:nvSpPr>
        <p:spPr>
          <a:xfrm>
            <a:off x="761760" y="391464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9"/>
                  <a:pt x="12" y="99"/>
                </a:cubicBezTo>
                <a:cubicBezTo>
                  <a:pt x="16" y="89"/>
                  <a:pt x="21" y="80"/>
                  <a:pt x="27" y="71"/>
                </a:cubicBezTo>
                <a:cubicBezTo>
                  <a:pt x="33" y="62"/>
                  <a:pt x="39" y="54"/>
                  <a:pt x="47" y="46"/>
                </a:cubicBezTo>
                <a:cubicBezTo>
                  <a:pt x="54" y="39"/>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39"/>
                  <a:pt x="272" y="46"/>
                </a:cubicBezTo>
                <a:cubicBezTo>
                  <a:pt x="280" y="54"/>
                  <a:pt x="286" y="62"/>
                  <a:pt x="292" y="71"/>
                </a:cubicBezTo>
                <a:cubicBezTo>
                  <a:pt x="298" y="80"/>
                  <a:pt x="303" y="89"/>
                  <a:pt x="307" y="99"/>
                </a:cubicBezTo>
                <a:cubicBezTo>
                  <a:pt x="311" y="109"/>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60" name="CuadroTexto 759"/>
          <p:cNvSpPr txBox="1"/>
          <p:nvPr/>
        </p:nvSpPr>
        <p:spPr>
          <a:xfrm>
            <a:off x="1028520" y="3311280"/>
            <a:ext cx="28130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miembros de una ya existente</a:t>
            </a:r>
            <a:endParaRPr lang="en-US" sz="1500" b="0" u="none" strike="noStrike">
              <a:solidFill>
                <a:srgbClr val="000000"/>
              </a:solidFill>
              <a:effectLst/>
              <a:uFillTx/>
              <a:latin typeface="Times New Roman"/>
            </a:endParaRPr>
          </a:p>
        </p:txBody>
      </p:sp>
      <p:sp>
        <p:nvSpPr>
          <p:cNvPr id="761" name="CuadroTexto 760"/>
          <p:cNvSpPr txBox="1"/>
          <p:nvPr/>
        </p:nvSpPr>
        <p:spPr>
          <a:xfrm>
            <a:off x="1028520" y="3854160"/>
            <a:ext cx="449820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Ventaja Principal:</a:t>
            </a:r>
            <a:r>
              <a:rPr lang="en-US" sz="1500" b="0" u="none" strike="noStrike">
                <a:solidFill>
                  <a:srgbClr val="333333"/>
                </a:solidFill>
                <a:effectLst/>
                <a:uFillTx/>
                <a:latin typeface="Montserrat"/>
                <a:ea typeface="Montserrat"/>
              </a:rPr>
              <a:t> Una de las ventajas principales</a:t>
            </a:r>
            <a:endParaRPr lang="en-US" sz="1500" b="0" u="none" strike="noStrike">
              <a:solidFill>
                <a:srgbClr val="000000"/>
              </a:solidFill>
              <a:effectLst/>
              <a:uFillTx/>
              <a:latin typeface="Times New Roman"/>
            </a:endParaRPr>
          </a:p>
        </p:txBody>
      </p:sp>
      <p:sp>
        <p:nvSpPr>
          <p:cNvPr id="762" name="CuadroTexto 761"/>
          <p:cNvSpPr txBox="1"/>
          <p:nvPr/>
        </p:nvSpPr>
        <p:spPr>
          <a:xfrm>
            <a:off x="1028520" y="4159080"/>
            <a:ext cx="42055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de la Programación Orientada a Objetos es la</a:t>
            </a:r>
            <a:endParaRPr lang="en-US" sz="1500" b="0" u="none" strike="noStrike">
              <a:solidFill>
                <a:srgbClr val="000000"/>
              </a:solidFill>
              <a:effectLst/>
              <a:uFillTx/>
              <a:latin typeface="Times New Roman"/>
            </a:endParaRPr>
          </a:p>
        </p:txBody>
      </p:sp>
      <p:sp>
        <p:nvSpPr>
          <p:cNvPr id="763" name="Forma libre: forma 762"/>
          <p:cNvSpPr/>
          <p:nvPr/>
        </p:nvSpPr>
        <p:spPr>
          <a:xfrm>
            <a:off x="761760" y="506700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0"/>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0"/>
                  <a:pt x="12" y="221"/>
                </a:cubicBezTo>
                <a:cubicBezTo>
                  <a:pt x="8" y="211"/>
                  <a:pt x="5" y="201"/>
                  <a:pt x="3" y="191"/>
                </a:cubicBezTo>
                <a:cubicBezTo>
                  <a:pt x="1" y="181"/>
                  <a:pt x="0" y="171"/>
                  <a:pt x="0" y="160"/>
                </a:cubicBezTo>
                <a:cubicBezTo>
                  <a:pt x="0" y="150"/>
                  <a:pt x="1" y="139"/>
                  <a:pt x="3" y="129"/>
                </a:cubicBezTo>
                <a:cubicBezTo>
                  <a:pt x="5" y="119"/>
                  <a:pt x="8" y="109"/>
                  <a:pt x="12" y="99"/>
                </a:cubicBezTo>
                <a:cubicBezTo>
                  <a:pt x="16" y="90"/>
                  <a:pt x="21" y="81"/>
                  <a:pt x="27" y="72"/>
                </a:cubicBezTo>
                <a:cubicBezTo>
                  <a:pt x="33" y="63"/>
                  <a:pt x="39" y="55"/>
                  <a:pt x="47" y="48"/>
                </a:cubicBezTo>
                <a:cubicBezTo>
                  <a:pt x="54" y="40"/>
                  <a:pt x="62" y="34"/>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4"/>
                  <a:pt x="265" y="40"/>
                  <a:pt x="272" y="48"/>
                </a:cubicBezTo>
                <a:cubicBezTo>
                  <a:pt x="280" y="55"/>
                  <a:pt x="286" y="63"/>
                  <a:pt x="292" y="72"/>
                </a:cubicBezTo>
                <a:cubicBezTo>
                  <a:pt x="298" y="81"/>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64" name="CuadroTexto 763"/>
          <p:cNvSpPr txBox="1"/>
          <p:nvPr/>
        </p:nvSpPr>
        <p:spPr>
          <a:xfrm>
            <a:off x="1028520" y="4473360"/>
            <a:ext cx="45399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reutilización de código previamente desarrollado</a:t>
            </a:r>
            <a:endParaRPr lang="en-US" sz="1500" b="0" u="none" strike="noStrike">
              <a:solidFill>
                <a:srgbClr val="000000"/>
              </a:solidFill>
              <a:effectLst/>
              <a:uFillTx/>
              <a:latin typeface="Times New Roman"/>
            </a:endParaRPr>
          </a:p>
        </p:txBody>
      </p:sp>
      <p:sp>
        <p:nvSpPr>
          <p:cNvPr id="765" name="CuadroTexto 764"/>
          <p:cNvSpPr txBox="1"/>
          <p:nvPr/>
        </p:nvSpPr>
        <p:spPr>
          <a:xfrm>
            <a:off x="1028520" y="5006880"/>
            <a:ext cx="461916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Incorporación:</a:t>
            </a:r>
            <a:r>
              <a:rPr lang="en-US" sz="1500" b="0" u="none" strike="noStrike">
                <a:solidFill>
                  <a:srgbClr val="333333"/>
                </a:solidFill>
                <a:effectLst/>
                <a:uFillTx/>
                <a:latin typeface="Montserrat"/>
                <a:ea typeface="Montserrat"/>
              </a:rPr>
              <a:t> Permite a una clase más especíﬁca</a:t>
            </a:r>
            <a:endParaRPr lang="en-US" sz="1500" b="0" u="none" strike="noStrike">
              <a:solidFill>
                <a:srgbClr val="000000"/>
              </a:solidFill>
              <a:effectLst/>
              <a:uFillTx/>
              <a:latin typeface="Times New Roman"/>
            </a:endParaRPr>
          </a:p>
        </p:txBody>
      </p:sp>
      <p:sp>
        <p:nvSpPr>
          <p:cNvPr id="766" name="CuadroTexto 765"/>
          <p:cNvSpPr txBox="1"/>
          <p:nvPr/>
        </p:nvSpPr>
        <p:spPr>
          <a:xfrm>
            <a:off x="1028520" y="5321160"/>
            <a:ext cx="46742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incorporar la estructura y comportamiento de una</a:t>
            </a:r>
            <a:endParaRPr lang="en-US" sz="1500" b="0" u="none" strike="noStrike">
              <a:solidFill>
                <a:srgbClr val="000000"/>
              </a:solidFill>
              <a:effectLst/>
              <a:uFillTx/>
              <a:latin typeface="Times New Roman"/>
            </a:endParaRPr>
          </a:p>
        </p:txBody>
      </p:sp>
      <p:pic>
        <p:nvPicPr>
          <p:cNvPr id="767" name="Imagen 766"/>
          <p:cNvPicPr/>
          <p:nvPr/>
        </p:nvPicPr>
        <p:blipFill>
          <a:blip r:embed="rId3"/>
          <a:stretch/>
        </p:blipFill>
        <p:spPr>
          <a:xfrm>
            <a:off x="6324480" y="2943360"/>
            <a:ext cx="5105160" cy="1828440"/>
          </a:xfrm>
          <a:prstGeom prst="rect">
            <a:avLst/>
          </a:prstGeom>
          <a:noFill/>
          <a:ln w="0">
            <a:noFill/>
          </a:ln>
        </p:spPr>
      </p:pic>
      <p:sp>
        <p:nvSpPr>
          <p:cNvPr id="768" name="Forma libre: forma 767"/>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69" name="CuadroTexto 768"/>
          <p:cNvSpPr txBox="1"/>
          <p:nvPr/>
        </p:nvSpPr>
        <p:spPr>
          <a:xfrm>
            <a:off x="1028520" y="5625720"/>
            <a:ext cx="16675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clase más general</a:t>
            </a:r>
            <a:endParaRPr lang="en-US" sz="1500" b="0" u="none" strike="noStrike">
              <a:solidFill>
                <a:srgbClr val="000000"/>
              </a:solidFill>
              <a:effectLst/>
              <a:uFillTx/>
              <a:latin typeface="Times New Roman"/>
            </a:endParaRPr>
          </a:p>
        </p:txBody>
      </p:sp>
      <p:sp>
        <p:nvSpPr>
          <p:cNvPr id="770" name="CuadroTexto 769"/>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771" name="CuadroTexto 770"/>
          <p:cNvSpPr txBox="1"/>
          <p:nvPr/>
        </p:nvSpPr>
        <p:spPr>
          <a:xfrm>
            <a:off x="11279520" y="6395400"/>
            <a:ext cx="14688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52</a:t>
            </a:r>
            <a:endParaRPr lang="en-US" sz="1050" b="0" u="none" strike="noStrike">
              <a:solidFill>
                <a:srgbClr val="000000"/>
              </a:solidFill>
              <a:effectLst/>
              <a:uFillTx/>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Forma libre: forma 773"/>
          <p:cNvSpPr/>
          <p:nvPr/>
        </p:nvSpPr>
        <p:spPr>
          <a:xfrm>
            <a:off x="0" y="761760"/>
            <a:ext cx="4562640" cy="810000"/>
          </a:xfrm>
          <a:custGeom>
            <a:avLst/>
            <a:gdLst/>
            <a:ahLst/>
            <a:cxnLst/>
            <a:rect l="0" t="0" r="r" b="b"/>
            <a:pathLst>
              <a:path w="12674" h="2250">
                <a:moveTo>
                  <a:pt x="0" y="0"/>
                </a:moveTo>
                <a:lnTo>
                  <a:pt x="12674" y="0"/>
                </a:lnTo>
                <a:lnTo>
                  <a:pt x="12674"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75" name="CuadroTexto 774"/>
          <p:cNvSpPr txBox="1"/>
          <p:nvPr/>
        </p:nvSpPr>
        <p:spPr>
          <a:xfrm>
            <a:off x="838080" y="954000"/>
            <a:ext cx="30700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Herencia: Ejemplo</a:t>
            </a:r>
            <a:endParaRPr lang="en-US" sz="2700" b="0" u="none" strike="noStrike">
              <a:solidFill>
                <a:srgbClr val="000000"/>
              </a:solidFill>
              <a:effectLst/>
              <a:uFillTx/>
              <a:latin typeface="Times New Roman"/>
            </a:endParaRPr>
          </a:p>
        </p:txBody>
      </p:sp>
      <p:sp>
        <p:nvSpPr>
          <p:cNvPr id="789" name="Forma libre: forma 788"/>
          <p:cNvSpPr/>
          <p:nvPr/>
        </p:nvSpPr>
        <p:spPr>
          <a:xfrm>
            <a:off x="761760" y="652428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90" name="CuadroTexto 789"/>
          <p:cNvSpPr txBox="1"/>
          <p:nvPr/>
        </p:nvSpPr>
        <p:spPr>
          <a:xfrm>
            <a:off x="4003920" y="6081840"/>
            <a:ext cx="4058640" cy="186480"/>
          </a:xfrm>
          <a:prstGeom prst="rect">
            <a:avLst/>
          </a:prstGeom>
          <a:noFill/>
          <a:ln w="0">
            <a:noFill/>
          </a:ln>
        </p:spPr>
        <p:txBody>
          <a:bodyPr wrap="none" lIns="0" tIns="0" rIns="0" bIns="0" anchor="t">
            <a:spAutoFit/>
          </a:bodyPr>
          <a:lstStyle/>
          <a:p>
            <a:r>
              <a:rPr lang="en-US" sz="1200" b="0" u="none" strike="noStrike">
                <a:solidFill>
                  <a:srgbClr val="555555"/>
                </a:solidFill>
                <a:effectLst/>
                <a:uFillTx/>
                <a:latin typeface="Montserrat"/>
                <a:ea typeface="Montserrat"/>
              </a:rPr>
              <a:t>La clase hija hereda las características de la clase padre</a:t>
            </a:r>
            <a:endParaRPr lang="en-US" sz="1200" b="0" u="none" strike="noStrike">
              <a:solidFill>
                <a:srgbClr val="000000"/>
              </a:solidFill>
              <a:effectLst/>
              <a:uFillTx/>
              <a:latin typeface="Times New Roman"/>
            </a:endParaRPr>
          </a:p>
        </p:txBody>
      </p:sp>
      <p:sp>
        <p:nvSpPr>
          <p:cNvPr id="791" name="CuadroTexto 790"/>
          <p:cNvSpPr txBox="1"/>
          <p:nvPr/>
        </p:nvSpPr>
        <p:spPr>
          <a:xfrm>
            <a:off x="762120" y="6776640"/>
            <a:ext cx="161208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Información conﬁdencial</a:t>
            </a:r>
            <a:endParaRPr lang="en-US" sz="1050" b="0" u="none" strike="noStrike">
              <a:solidFill>
                <a:srgbClr val="000000"/>
              </a:solidFill>
              <a:effectLst/>
              <a:uFillTx/>
              <a:latin typeface="Times New Roman"/>
            </a:endParaRPr>
          </a:p>
        </p:txBody>
      </p:sp>
      <p:sp>
        <p:nvSpPr>
          <p:cNvPr id="792" name="CuadroTexto 791"/>
          <p:cNvSpPr txBox="1"/>
          <p:nvPr/>
        </p:nvSpPr>
        <p:spPr>
          <a:xfrm>
            <a:off x="2562120" y="6776640"/>
            <a:ext cx="119448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 CHOUCAIR 2016</a:t>
            </a:r>
            <a:endParaRPr lang="en-US" sz="1050" b="0" u="none" strike="noStrike">
              <a:solidFill>
                <a:srgbClr val="000000"/>
              </a:solidFill>
              <a:effectLst/>
              <a:uFillTx/>
              <a:latin typeface="Times New Roman"/>
            </a:endParaRPr>
          </a:p>
        </p:txBody>
      </p:sp>
      <p:sp>
        <p:nvSpPr>
          <p:cNvPr id="793" name="CuadroTexto 792"/>
          <p:cNvSpPr txBox="1"/>
          <p:nvPr/>
        </p:nvSpPr>
        <p:spPr>
          <a:xfrm>
            <a:off x="11279880" y="6776640"/>
            <a:ext cx="1461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53</a:t>
            </a:r>
            <a:endParaRPr lang="en-US" sz="1050" b="0" u="none" strike="noStrike">
              <a:solidFill>
                <a:srgbClr val="000000"/>
              </a:solidFill>
              <a:effectLst/>
              <a:uFillTx/>
              <a:latin typeface="Times New Roman"/>
            </a:endParaRPr>
          </a:p>
        </p:txBody>
      </p:sp>
      <p:pic>
        <p:nvPicPr>
          <p:cNvPr id="3" name="Imagen 2">
            <a:extLst>
              <a:ext uri="{FF2B5EF4-FFF2-40B4-BE49-F238E27FC236}">
                <a16:creationId xmlns:a16="http://schemas.microsoft.com/office/drawing/2014/main" id="{B4C57FE0-5166-EF91-A054-5C58887A836A}"/>
              </a:ext>
            </a:extLst>
          </p:cNvPr>
          <p:cNvPicPr>
            <a:picLocks noChangeAspect="1"/>
          </p:cNvPicPr>
          <p:nvPr/>
        </p:nvPicPr>
        <p:blipFill>
          <a:blip r:embed="rId2"/>
          <a:stretch>
            <a:fillRect/>
          </a:stretch>
        </p:blipFill>
        <p:spPr>
          <a:xfrm>
            <a:off x="1253832" y="1764000"/>
            <a:ext cx="8981316" cy="4284256"/>
          </a:xfrm>
          <a:prstGeom prst="rect">
            <a:avLst/>
          </a:prstGeom>
        </p:spPr>
      </p:pic>
      <p:sp>
        <p:nvSpPr>
          <p:cNvPr id="4" name="Rectángulo 3">
            <a:extLst>
              <a:ext uri="{FF2B5EF4-FFF2-40B4-BE49-F238E27FC236}">
                <a16:creationId xmlns:a16="http://schemas.microsoft.com/office/drawing/2014/main" id="{ED8589BC-BE38-0B87-3237-A8AAA727E631}"/>
              </a:ext>
            </a:extLst>
          </p:cNvPr>
          <p:cNvSpPr/>
          <p:nvPr/>
        </p:nvSpPr>
        <p:spPr>
          <a:xfrm>
            <a:off x="761760" y="4572000"/>
            <a:ext cx="1333740" cy="1718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159249D8-82B0-0E19-F8A3-4FFCF2BD192F}"/>
              </a:ext>
            </a:extLst>
          </p:cNvPr>
          <p:cNvSpPr/>
          <p:nvPr/>
        </p:nvSpPr>
        <p:spPr>
          <a:xfrm>
            <a:off x="1614450" y="5029148"/>
            <a:ext cx="1333740" cy="10191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129F7E96-F7D7-0BAE-AB6C-0D33DF85ED68}"/>
              </a:ext>
            </a:extLst>
          </p:cNvPr>
          <p:cNvSpPr/>
          <p:nvPr/>
        </p:nvSpPr>
        <p:spPr>
          <a:xfrm>
            <a:off x="8529600" y="919556"/>
            <a:ext cx="2024100" cy="10191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6" name="Forma libre: forma 795"/>
          <p:cNvSpPr/>
          <p:nvPr/>
        </p:nvSpPr>
        <p:spPr>
          <a:xfrm>
            <a:off x="0" y="761760"/>
            <a:ext cx="4534200" cy="810000"/>
          </a:xfrm>
          <a:custGeom>
            <a:avLst/>
            <a:gdLst/>
            <a:ahLst/>
            <a:cxnLst/>
            <a:rect l="0" t="0" r="r" b="b"/>
            <a:pathLst>
              <a:path w="12595" h="2250">
                <a:moveTo>
                  <a:pt x="0" y="0"/>
                </a:moveTo>
                <a:lnTo>
                  <a:pt x="12595" y="0"/>
                </a:lnTo>
                <a:lnTo>
                  <a:pt x="12595"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97" name="Forma libre: forma 796"/>
          <p:cNvSpPr/>
          <p:nvPr/>
        </p:nvSpPr>
        <p:spPr>
          <a:xfrm>
            <a:off x="1571400" y="5489441"/>
            <a:ext cx="9049320" cy="1076400"/>
          </a:xfrm>
          <a:custGeom>
            <a:avLst/>
            <a:gdLst/>
            <a:ahLst/>
            <a:cxnLst/>
            <a:rect l="0" t="0" r="r" b="b"/>
            <a:pathLst>
              <a:path w="25137" h="2990">
                <a:moveTo>
                  <a:pt x="0" y="0"/>
                </a:moveTo>
                <a:lnTo>
                  <a:pt x="25137" y="0"/>
                </a:lnTo>
                <a:lnTo>
                  <a:pt x="25137" y="2990"/>
                </a:lnTo>
                <a:lnTo>
                  <a:pt x="0" y="2990"/>
                </a:lnTo>
                <a:lnTo>
                  <a:pt x="0" y="0"/>
                </a:lnTo>
                <a:close/>
              </a:path>
            </a:pathLst>
          </a:custGeom>
          <a:solidFill>
            <a:srgbClr val="57068C">
              <a:alpha val="5000"/>
            </a:srgb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98" name="Forma libre: forma 797"/>
          <p:cNvSpPr/>
          <p:nvPr/>
        </p:nvSpPr>
        <p:spPr>
          <a:xfrm>
            <a:off x="1571400" y="5489441"/>
            <a:ext cx="38520" cy="1076400"/>
          </a:xfrm>
          <a:custGeom>
            <a:avLst/>
            <a:gdLst/>
            <a:ahLst/>
            <a:cxnLst/>
            <a:rect l="0" t="0" r="r" b="b"/>
            <a:pathLst>
              <a:path w="107" h="2990">
                <a:moveTo>
                  <a:pt x="0" y="0"/>
                </a:moveTo>
                <a:lnTo>
                  <a:pt x="107" y="0"/>
                </a:lnTo>
                <a:lnTo>
                  <a:pt x="107" y="2990"/>
                </a:lnTo>
                <a:lnTo>
                  <a:pt x="0" y="299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99" name="CuadroTexto 798"/>
          <p:cNvSpPr txBox="1"/>
          <p:nvPr/>
        </p:nvSpPr>
        <p:spPr>
          <a:xfrm>
            <a:off x="838080" y="954000"/>
            <a:ext cx="300204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Ejercicio Herencia</a:t>
            </a:r>
            <a:endParaRPr lang="en-US" sz="2700" b="0" u="none" strike="noStrike">
              <a:solidFill>
                <a:srgbClr val="000000"/>
              </a:solidFill>
              <a:effectLst/>
              <a:uFillTx/>
              <a:latin typeface="Times New Roman"/>
            </a:endParaRPr>
          </a:p>
        </p:txBody>
      </p:sp>
      <p:sp>
        <p:nvSpPr>
          <p:cNvPr id="800" name="CuadroTexto 799"/>
          <p:cNvSpPr txBox="1"/>
          <p:nvPr/>
        </p:nvSpPr>
        <p:spPr>
          <a:xfrm>
            <a:off x="1571760" y="1921680"/>
            <a:ext cx="873936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Un programa donde se encuentre una Clase </a:t>
            </a:r>
            <a:r>
              <a:rPr lang="en-US" sz="1800" b="0" u="none" strike="noStrike">
                <a:solidFill>
                  <a:srgbClr val="57068C"/>
                </a:solidFill>
                <a:effectLst/>
                <a:uFillTx/>
                <a:latin typeface="Montserrat"/>
                <a:ea typeface="Montserrat"/>
              </a:rPr>
              <a:t>Taxi</a:t>
            </a:r>
            <a:r>
              <a:rPr lang="en-US" sz="1800" b="0" u="none" strike="noStrike">
                <a:solidFill>
                  <a:srgbClr val="333333"/>
                </a:solidFill>
                <a:effectLst/>
                <a:uFillTx/>
                <a:latin typeface="Montserrat"/>
                <a:ea typeface="Montserrat"/>
              </a:rPr>
              <a:t> y </a:t>
            </a:r>
            <a:r>
              <a:rPr lang="en-US" sz="1800" b="0" u="none" strike="noStrike">
                <a:solidFill>
                  <a:srgbClr val="57068C"/>
                </a:solidFill>
                <a:effectLst/>
                <a:uFillTx/>
                <a:latin typeface="Montserrat"/>
                <a:ea typeface="Montserrat"/>
              </a:rPr>
              <a:t>Autobús</a:t>
            </a:r>
            <a:r>
              <a:rPr lang="en-US" sz="1800" b="0" u="none" strike="noStrike">
                <a:solidFill>
                  <a:srgbClr val="333333"/>
                </a:solidFill>
                <a:effectLst/>
                <a:uFillTx/>
                <a:latin typeface="Montserrat"/>
                <a:ea typeface="Montserrat"/>
              </a:rPr>
              <a:t> con características</a:t>
            </a:r>
            <a:endParaRPr lang="en-US" sz="1800" b="0" u="none" strike="noStrike">
              <a:solidFill>
                <a:srgbClr val="000000"/>
              </a:solidFill>
              <a:effectLst/>
              <a:uFillTx/>
              <a:latin typeface="Times New Roman"/>
            </a:endParaRPr>
          </a:p>
        </p:txBody>
      </p:sp>
      <p:sp>
        <p:nvSpPr>
          <p:cNvPr id="801" name="Forma libre: forma 800"/>
          <p:cNvSpPr/>
          <p:nvPr/>
        </p:nvSpPr>
        <p:spPr>
          <a:xfrm>
            <a:off x="1571400" y="309528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79" y="265"/>
                  <a:pt x="272" y="272"/>
                </a:cubicBezTo>
                <a:cubicBezTo>
                  <a:pt x="265" y="280"/>
                  <a:pt x="257" y="286"/>
                  <a:pt x="248" y="292"/>
                </a:cubicBezTo>
                <a:cubicBezTo>
                  <a:pt x="239"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8" y="303"/>
                  <a:pt x="79" y="298"/>
                  <a:pt x="71" y="292"/>
                </a:cubicBezTo>
                <a:cubicBezTo>
                  <a:pt x="62" y="286"/>
                  <a:pt x="54" y="280"/>
                  <a:pt x="47" y="272"/>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9"/>
                </a:cubicBezTo>
                <a:cubicBezTo>
                  <a:pt x="5" y="118"/>
                  <a:pt x="8" y="108"/>
                  <a:pt x="12" y="98"/>
                </a:cubicBezTo>
                <a:cubicBezTo>
                  <a:pt x="16" y="89"/>
                  <a:pt x="21" y="80"/>
                  <a:pt x="27" y="71"/>
                </a:cubicBezTo>
                <a:cubicBezTo>
                  <a:pt x="33" y="62"/>
                  <a:pt x="39" y="54"/>
                  <a:pt x="47" y="47"/>
                </a:cubicBezTo>
                <a:cubicBezTo>
                  <a:pt x="54" y="40"/>
                  <a:pt x="62" y="33"/>
                  <a:pt x="71" y="27"/>
                </a:cubicBezTo>
                <a:cubicBezTo>
                  <a:pt x="79" y="21"/>
                  <a:pt x="88" y="17"/>
                  <a:pt x="98" y="13"/>
                </a:cubicBezTo>
                <a:cubicBezTo>
                  <a:pt x="108" y="9"/>
                  <a:pt x="118" y="6"/>
                  <a:pt x="128" y="4"/>
                </a:cubicBezTo>
                <a:cubicBezTo>
                  <a:pt x="138" y="1"/>
                  <a:pt x="148" y="0"/>
                  <a:pt x="159" y="0"/>
                </a:cubicBezTo>
                <a:cubicBezTo>
                  <a:pt x="169" y="0"/>
                  <a:pt x="180" y="1"/>
                  <a:pt x="190" y="4"/>
                </a:cubicBezTo>
                <a:cubicBezTo>
                  <a:pt x="200" y="6"/>
                  <a:pt x="210" y="9"/>
                  <a:pt x="220" y="13"/>
                </a:cubicBezTo>
                <a:cubicBezTo>
                  <a:pt x="229" y="17"/>
                  <a:pt x="239" y="21"/>
                  <a:pt x="248" y="27"/>
                </a:cubicBezTo>
                <a:cubicBezTo>
                  <a:pt x="257" y="33"/>
                  <a:pt x="265" y="40"/>
                  <a:pt x="272" y="47"/>
                </a:cubicBezTo>
                <a:cubicBezTo>
                  <a:pt x="279" y="54"/>
                  <a:pt x="286" y="62"/>
                  <a:pt x="292" y="71"/>
                </a:cubicBezTo>
                <a:cubicBezTo>
                  <a:pt x="298" y="80"/>
                  <a:pt x="303" y="89"/>
                  <a:pt x="307" y="98"/>
                </a:cubicBezTo>
                <a:cubicBezTo>
                  <a:pt x="311" y="108"/>
                  <a:pt x="314" y="118"/>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02" name="CuadroTexto 801"/>
          <p:cNvSpPr txBox="1"/>
          <p:nvPr/>
        </p:nvSpPr>
        <p:spPr>
          <a:xfrm>
            <a:off x="1571760" y="2293200"/>
            <a:ext cx="172728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similares cómo:</a:t>
            </a:r>
            <a:endParaRPr lang="en-US" sz="1800" b="0" u="none" strike="noStrike">
              <a:solidFill>
                <a:srgbClr val="000000"/>
              </a:solidFill>
              <a:effectLst/>
              <a:uFillTx/>
              <a:latin typeface="Times New Roman"/>
            </a:endParaRPr>
          </a:p>
        </p:txBody>
      </p:sp>
      <p:sp>
        <p:nvSpPr>
          <p:cNvPr id="803" name="Forma libre: forma 802"/>
          <p:cNvSpPr/>
          <p:nvPr/>
        </p:nvSpPr>
        <p:spPr>
          <a:xfrm>
            <a:off x="1571400" y="3600360"/>
            <a:ext cx="114840" cy="114480"/>
          </a:xfrm>
          <a:custGeom>
            <a:avLst/>
            <a:gdLst/>
            <a:ahLst/>
            <a:cxnLst/>
            <a:rect l="0" t="0" r="r" b="b"/>
            <a:pathLst>
              <a:path w="319" h="318">
                <a:moveTo>
                  <a:pt x="319" y="158"/>
                </a:moveTo>
                <a:cubicBezTo>
                  <a:pt x="319" y="169"/>
                  <a:pt x="318" y="179"/>
                  <a:pt x="316" y="189"/>
                </a:cubicBezTo>
                <a:cubicBezTo>
                  <a:pt x="314" y="200"/>
                  <a:pt x="311" y="210"/>
                  <a:pt x="307" y="219"/>
                </a:cubicBezTo>
                <a:cubicBezTo>
                  <a:pt x="303" y="229"/>
                  <a:pt x="298" y="238"/>
                  <a:pt x="292" y="247"/>
                </a:cubicBezTo>
                <a:cubicBezTo>
                  <a:pt x="286" y="255"/>
                  <a:pt x="279" y="263"/>
                  <a:pt x="272" y="271"/>
                </a:cubicBezTo>
                <a:cubicBezTo>
                  <a:pt x="265" y="278"/>
                  <a:pt x="257" y="285"/>
                  <a:pt x="248" y="290"/>
                </a:cubicBezTo>
                <a:cubicBezTo>
                  <a:pt x="239" y="296"/>
                  <a:pt x="229" y="301"/>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8" y="301"/>
                  <a:pt x="79" y="296"/>
                  <a:pt x="71" y="290"/>
                </a:cubicBezTo>
                <a:cubicBezTo>
                  <a:pt x="62" y="285"/>
                  <a:pt x="54" y="278"/>
                  <a:pt x="47" y="271"/>
                </a:cubicBezTo>
                <a:cubicBezTo>
                  <a:pt x="39" y="263"/>
                  <a:pt x="33" y="255"/>
                  <a:pt x="27" y="247"/>
                </a:cubicBezTo>
                <a:cubicBezTo>
                  <a:pt x="21" y="238"/>
                  <a:pt x="16" y="229"/>
                  <a:pt x="12" y="219"/>
                </a:cubicBezTo>
                <a:cubicBezTo>
                  <a:pt x="8" y="210"/>
                  <a:pt x="5" y="200"/>
                  <a:pt x="3" y="189"/>
                </a:cubicBezTo>
                <a:cubicBezTo>
                  <a:pt x="1" y="179"/>
                  <a:pt x="0" y="169"/>
                  <a:pt x="0" y="158"/>
                </a:cubicBezTo>
                <a:cubicBezTo>
                  <a:pt x="0" y="148"/>
                  <a:pt x="1" y="138"/>
                  <a:pt x="3" y="128"/>
                </a:cubicBezTo>
                <a:cubicBezTo>
                  <a:pt x="5" y="117"/>
                  <a:pt x="8" y="107"/>
                  <a:pt x="12" y="98"/>
                </a:cubicBezTo>
                <a:cubicBezTo>
                  <a:pt x="16" y="88"/>
                  <a:pt x="21" y="79"/>
                  <a:pt x="27" y="70"/>
                </a:cubicBezTo>
                <a:cubicBezTo>
                  <a:pt x="33" y="62"/>
                  <a:pt x="39" y="54"/>
                  <a:pt x="47" y="46"/>
                </a:cubicBezTo>
                <a:cubicBezTo>
                  <a:pt x="54" y="39"/>
                  <a:pt x="62" y="32"/>
                  <a:pt x="71" y="27"/>
                </a:cubicBezTo>
                <a:cubicBezTo>
                  <a:pt x="79" y="21"/>
                  <a:pt x="88"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9" y="21"/>
                  <a:pt x="248" y="27"/>
                </a:cubicBezTo>
                <a:cubicBezTo>
                  <a:pt x="257" y="32"/>
                  <a:pt x="265" y="39"/>
                  <a:pt x="272" y="46"/>
                </a:cubicBezTo>
                <a:cubicBezTo>
                  <a:pt x="279" y="54"/>
                  <a:pt x="286" y="62"/>
                  <a:pt x="292" y="70"/>
                </a:cubicBezTo>
                <a:cubicBezTo>
                  <a:pt x="298" y="79"/>
                  <a:pt x="303" y="88"/>
                  <a:pt x="307" y="98"/>
                </a:cubicBezTo>
                <a:cubicBezTo>
                  <a:pt x="311" y="107"/>
                  <a:pt x="314" y="117"/>
                  <a:pt x="316" y="128"/>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04" name="CuadroTexto 803"/>
          <p:cNvSpPr txBox="1"/>
          <p:nvPr/>
        </p:nvSpPr>
        <p:spPr>
          <a:xfrm>
            <a:off x="1838160" y="3035160"/>
            <a:ext cx="10177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Encendido</a:t>
            </a:r>
            <a:endParaRPr lang="en-US" sz="1500" b="0" u="none" strike="noStrike">
              <a:solidFill>
                <a:srgbClr val="000000"/>
              </a:solidFill>
              <a:effectLst/>
              <a:uFillTx/>
              <a:latin typeface="Times New Roman"/>
            </a:endParaRPr>
          </a:p>
        </p:txBody>
      </p:sp>
      <p:sp>
        <p:nvSpPr>
          <p:cNvPr id="805" name="Forma libre: forma 804"/>
          <p:cNvSpPr/>
          <p:nvPr/>
        </p:nvSpPr>
        <p:spPr>
          <a:xfrm>
            <a:off x="1571400" y="4095720"/>
            <a:ext cx="114840" cy="114480"/>
          </a:xfrm>
          <a:custGeom>
            <a:avLst/>
            <a:gdLst/>
            <a:ahLst/>
            <a:cxnLst/>
            <a:rect l="0" t="0" r="r" b="b"/>
            <a:pathLst>
              <a:path w="319" h="318">
                <a:moveTo>
                  <a:pt x="319" y="158"/>
                </a:moveTo>
                <a:cubicBezTo>
                  <a:pt x="319" y="169"/>
                  <a:pt x="318" y="179"/>
                  <a:pt x="316" y="189"/>
                </a:cubicBezTo>
                <a:cubicBezTo>
                  <a:pt x="314" y="201"/>
                  <a:pt x="311" y="210"/>
                  <a:pt x="307" y="220"/>
                </a:cubicBezTo>
                <a:cubicBezTo>
                  <a:pt x="303" y="230"/>
                  <a:pt x="298" y="239"/>
                  <a:pt x="292" y="248"/>
                </a:cubicBezTo>
                <a:cubicBezTo>
                  <a:pt x="286" y="256"/>
                  <a:pt x="279" y="264"/>
                  <a:pt x="272" y="272"/>
                </a:cubicBezTo>
                <a:cubicBezTo>
                  <a:pt x="265" y="279"/>
                  <a:pt x="257" y="286"/>
                  <a:pt x="248" y="291"/>
                </a:cubicBezTo>
                <a:cubicBezTo>
                  <a:pt x="239"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8" y="302"/>
                  <a:pt x="79" y="297"/>
                  <a:pt x="71" y="291"/>
                </a:cubicBezTo>
                <a:cubicBezTo>
                  <a:pt x="62" y="286"/>
                  <a:pt x="54" y="279"/>
                  <a:pt x="47" y="272"/>
                </a:cubicBezTo>
                <a:cubicBezTo>
                  <a:pt x="39" y="264"/>
                  <a:pt x="33" y="256"/>
                  <a:pt x="27" y="248"/>
                </a:cubicBezTo>
                <a:cubicBezTo>
                  <a:pt x="21" y="239"/>
                  <a:pt x="16" y="230"/>
                  <a:pt x="12" y="220"/>
                </a:cubicBezTo>
                <a:cubicBezTo>
                  <a:pt x="8" y="210"/>
                  <a:pt x="5" y="201"/>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1"/>
                  <a:pt x="39" y="53"/>
                  <a:pt x="47" y="46"/>
                </a:cubicBezTo>
                <a:cubicBezTo>
                  <a:pt x="54" y="39"/>
                  <a:pt x="62" y="32"/>
                  <a:pt x="71" y="26"/>
                </a:cubicBezTo>
                <a:cubicBezTo>
                  <a:pt x="79" y="21"/>
                  <a:pt x="88"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9" y="21"/>
                  <a:pt x="248" y="26"/>
                </a:cubicBezTo>
                <a:cubicBezTo>
                  <a:pt x="257" y="32"/>
                  <a:pt x="265" y="39"/>
                  <a:pt x="272" y="46"/>
                </a:cubicBezTo>
                <a:cubicBezTo>
                  <a:pt x="279" y="53"/>
                  <a:pt x="286" y="61"/>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06" name="CuadroTexto 805"/>
          <p:cNvSpPr txBox="1"/>
          <p:nvPr/>
        </p:nvSpPr>
        <p:spPr>
          <a:xfrm>
            <a:off x="1838160" y="3539880"/>
            <a:ext cx="6141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Apago</a:t>
            </a:r>
            <a:endParaRPr lang="en-US" sz="1500" b="0" u="none" strike="noStrike">
              <a:solidFill>
                <a:srgbClr val="000000"/>
              </a:solidFill>
              <a:effectLst/>
              <a:uFillTx/>
              <a:latin typeface="Times New Roman"/>
            </a:endParaRPr>
          </a:p>
        </p:txBody>
      </p:sp>
      <p:sp>
        <p:nvSpPr>
          <p:cNvPr id="807" name="Forma libre: forma 806"/>
          <p:cNvSpPr/>
          <p:nvPr/>
        </p:nvSpPr>
        <p:spPr>
          <a:xfrm>
            <a:off x="1571400" y="460044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79" y="265"/>
                  <a:pt x="272" y="272"/>
                </a:cubicBezTo>
                <a:cubicBezTo>
                  <a:pt x="265" y="279"/>
                  <a:pt x="257" y="286"/>
                  <a:pt x="248" y="292"/>
                </a:cubicBezTo>
                <a:cubicBezTo>
                  <a:pt x="239"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8" y="302"/>
                  <a:pt x="79" y="297"/>
                  <a:pt x="71" y="292"/>
                </a:cubicBezTo>
                <a:cubicBezTo>
                  <a:pt x="62" y="286"/>
                  <a:pt x="54" y="279"/>
                  <a:pt x="47" y="272"/>
                </a:cubicBezTo>
                <a:cubicBezTo>
                  <a:pt x="39" y="265"/>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9"/>
                  <a:pt x="12" y="99"/>
                </a:cubicBezTo>
                <a:cubicBezTo>
                  <a:pt x="16" y="89"/>
                  <a:pt x="21" y="80"/>
                  <a:pt x="27" y="71"/>
                </a:cubicBezTo>
                <a:cubicBezTo>
                  <a:pt x="33" y="63"/>
                  <a:pt x="39" y="54"/>
                  <a:pt x="47" y="46"/>
                </a:cubicBezTo>
                <a:cubicBezTo>
                  <a:pt x="54" y="39"/>
                  <a:pt x="62" y="32"/>
                  <a:pt x="71" y="27"/>
                </a:cubicBezTo>
                <a:cubicBezTo>
                  <a:pt x="79" y="21"/>
                  <a:pt x="88"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9" y="21"/>
                  <a:pt x="248" y="27"/>
                </a:cubicBezTo>
                <a:cubicBezTo>
                  <a:pt x="257" y="32"/>
                  <a:pt x="265" y="39"/>
                  <a:pt x="272" y="46"/>
                </a:cubicBezTo>
                <a:cubicBezTo>
                  <a:pt x="279" y="54"/>
                  <a:pt x="286" y="63"/>
                  <a:pt x="292" y="71"/>
                </a:cubicBezTo>
                <a:cubicBezTo>
                  <a:pt x="298" y="80"/>
                  <a:pt x="303" y="89"/>
                  <a:pt x="307" y="99"/>
                </a:cubicBezTo>
                <a:cubicBezTo>
                  <a:pt x="311" y="109"/>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08" name="CuadroTexto 807"/>
          <p:cNvSpPr txBox="1"/>
          <p:nvPr/>
        </p:nvSpPr>
        <p:spPr>
          <a:xfrm>
            <a:off x="1838160" y="4035240"/>
            <a:ext cx="8740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Matrícula</a:t>
            </a:r>
            <a:endParaRPr lang="en-US" sz="1500" b="0" u="none" strike="noStrike">
              <a:solidFill>
                <a:srgbClr val="000000"/>
              </a:solidFill>
              <a:effectLst/>
              <a:uFillTx/>
              <a:latin typeface="Times New Roman"/>
            </a:endParaRPr>
          </a:p>
        </p:txBody>
      </p:sp>
      <p:sp>
        <p:nvSpPr>
          <p:cNvPr id="809" name="Forma libre: forma 808"/>
          <p:cNvSpPr/>
          <p:nvPr/>
        </p:nvSpPr>
        <p:spPr>
          <a:xfrm>
            <a:off x="1571400" y="5095800"/>
            <a:ext cx="114840" cy="114480"/>
          </a:xfrm>
          <a:custGeom>
            <a:avLst/>
            <a:gdLst/>
            <a:ahLst/>
            <a:cxnLst/>
            <a:rect l="0" t="0" r="r" b="b"/>
            <a:pathLst>
              <a:path w="319" h="318">
                <a:moveTo>
                  <a:pt x="319" y="158"/>
                </a:moveTo>
                <a:cubicBezTo>
                  <a:pt x="319" y="169"/>
                  <a:pt x="318" y="179"/>
                  <a:pt x="316" y="189"/>
                </a:cubicBezTo>
                <a:cubicBezTo>
                  <a:pt x="314" y="200"/>
                  <a:pt x="311" y="210"/>
                  <a:pt x="307" y="219"/>
                </a:cubicBezTo>
                <a:cubicBezTo>
                  <a:pt x="303" y="229"/>
                  <a:pt x="298" y="238"/>
                  <a:pt x="292" y="247"/>
                </a:cubicBezTo>
                <a:cubicBezTo>
                  <a:pt x="286" y="255"/>
                  <a:pt x="279" y="263"/>
                  <a:pt x="272" y="272"/>
                </a:cubicBezTo>
                <a:cubicBezTo>
                  <a:pt x="265" y="279"/>
                  <a:pt x="257" y="286"/>
                  <a:pt x="248" y="291"/>
                </a:cubicBezTo>
                <a:cubicBezTo>
                  <a:pt x="239"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8" y="302"/>
                  <a:pt x="79" y="297"/>
                  <a:pt x="71" y="291"/>
                </a:cubicBezTo>
                <a:cubicBezTo>
                  <a:pt x="62" y="286"/>
                  <a:pt x="54" y="279"/>
                  <a:pt x="47" y="272"/>
                </a:cubicBezTo>
                <a:cubicBezTo>
                  <a:pt x="39" y="263"/>
                  <a:pt x="33" y="255"/>
                  <a:pt x="27" y="247"/>
                </a:cubicBezTo>
                <a:cubicBezTo>
                  <a:pt x="21" y="238"/>
                  <a:pt x="16" y="229"/>
                  <a:pt x="12" y="219"/>
                </a:cubicBezTo>
                <a:cubicBezTo>
                  <a:pt x="8" y="210"/>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4"/>
                  <a:pt x="47" y="46"/>
                </a:cubicBezTo>
                <a:cubicBezTo>
                  <a:pt x="54" y="39"/>
                  <a:pt x="62" y="32"/>
                  <a:pt x="71" y="26"/>
                </a:cubicBezTo>
                <a:cubicBezTo>
                  <a:pt x="79" y="21"/>
                  <a:pt x="88"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9" y="21"/>
                  <a:pt x="248" y="26"/>
                </a:cubicBezTo>
                <a:cubicBezTo>
                  <a:pt x="257" y="32"/>
                  <a:pt x="265" y="39"/>
                  <a:pt x="272" y="46"/>
                </a:cubicBezTo>
                <a:cubicBezTo>
                  <a:pt x="279" y="54"/>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10" name="CuadroTexto 809"/>
          <p:cNvSpPr txBox="1"/>
          <p:nvPr/>
        </p:nvSpPr>
        <p:spPr>
          <a:xfrm>
            <a:off x="1838160" y="4539960"/>
            <a:ext cx="7023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Modelo</a:t>
            </a:r>
            <a:endParaRPr lang="en-US" sz="1500" b="0" u="none" strike="noStrike">
              <a:solidFill>
                <a:srgbClr val="000000"/>
              </a:solidFill>
              <a:effectLst/>
              <a:uFillTx/>
              <a:latin typeface="Times New Roman"/>
            </a:endParaRPr>
          </a:p>
        </p:txBody>
      </p:sp>
      <p:sp>
        <p:nvSpPr>
          <p:cNvPr id="811" name="CuadroTexto 810"/>
          <p:cNvSpPr txBox="1"/>
          <p:nvPr/>
        </p:nvSpPr>
        <p:spPr>
          <a:xfrm>
            <a:off x="1838160" y="5035320"/>
            <a:ext cx="8258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Potencia</a:t>
            </a:r>
            <a:endParaRPr lang="en-US" sz="1500" b="0" u="none" strike="noStrike">
              <a:solidFill>
                <a:srgbClr val="000000"/>
              </a:solidFill>
              <a:effectLst/>
              <a:uFillTx/>
              <a:latin typeface="Times New Roman"/>
            </a:endParaRPr>
          </a:p>
        </p:txBody>
      </p:sp>
      <p:sp>
        <p:nvSpPr>
          <p:cNvPr id="812" name="CuadroTexto 811"/>
          <p:cNvSpPr txBox="1"/>
          <p:nvPr/>
        </p:nvSpPr>
        <p:spPr>
          <a:xfrm>
            <a:off x="1914480" y="5752601"/>
            <a:ext cx="7963200" cy="231840"/>
          </a:xfrm>
          <a:prstGeom prst="rect">
            <a:avLst/>
          </a:prstGeom>
          <a:noFill/>
          <a:ln w="0">
            <a:noFill/>
          </a:ln>
        </p:spPr>
        <p:txBody>
          <a:bodyPr wrap="none" lIns="0" tIns="0" rIns="0" bIns="0" anchor="t">
            <a:spAutoFit/>
          </a:bodyPr>
          <a:lstStyle/>
          <a:p>
            <a:r>
              <a:rPr lang="en-US" sz="1500" b="0" u="none" strike="noStrike" dirty="0" err="1">
                <a:solidFill>
                  <a:srgbClr val="333333"/>
                </a:solidFill>
                <a:effectLst/>
                <a:uFillTx/>
                <a:latin typeface="Montserrat"/>
                <a:ea typeface="Montserrat"/>
              </a:rPr>
              <a:t>Podría</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resumirse</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esos</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elementos</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en</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común</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en</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una</a:t>
            </a:r>
            <a:r>
              <a:rPr lang="en-US" sz="1500" b="0" u="none" strike="noStrike" dirty="0">
                <a:solidFill>
                  <a:srgbClr val="333333"/>
                </a:solidFill>
                <a:effectLst/>
                <a:uFillTx/>
                <a:latin typeface="Montserrat"/>
                <a:ea typeface="Montserrat"/>
              </a:rPr>
              <a:t> </a:t>
            </a:r>
            <a:r>
              <a:rPr lang="en-US" sz="1500" b="0" u="none" strike="noStrike" dirty="0">
                <a:solidFill>
                  <a:srgbClr val="57068C"/>
                </a:solidFill>
                <a:effectLst/>
                <a:uFillTx/>
                <a:latin typeface="Montserrat"/>
                <a:ea typeface="Montserrat"/>
              </a:rPr>
              <a:t>Clase Padre (</a:t>
            </a:r>
            <a:r>
              <a:rPr lang="en-US" sz="1500" b="0" u="none" strike="noStrike" dirty="0" err="1">
                <a:solidFill>
                  <a:srgbClr val="57068C"/>
                </a:solidFill>
                <a:effectLst/>
                <a:uFillTx/>
                <a:latin typeface="Montserrat"/>
                <a:ea typeface="Montserrat"/>
              </a:rPr>
              <a:t>Vehículo</a:t>
            </a:r>
            <a:r>
              <a:rPr lang="en-US" sz="1500" b="0" u="none" strike="noStrike" dirty="0">
                <a:solidFill>
                  <a:srgbClr val="57068C"/>
                </a:solidFill>
                <a:effectLst/>
                <a:uFillTx/>
                <a:latin typeface="Montserrat"/>
                <a:ea typeface="Montserrat"/>
              </a:rPr>
              <a:t>)</a:t>
            </a:r>
            <a:r>
              <a:rPr lang="en-US" sz="1500" b="0" u="none" strike="noStrike" dirty="0">
                <a:solidFill>
                  <a:srgbClr val="333333"/>
                </a:solidFill>
                <a:effectLst/>
                <a:uFillTx/>
                <a:latin typeface="Montserrat"/>
                <a:ea typeface="Montserrat"/>
              </a:rPr>
              <a:t> y las </a:t>
            </a:r>
            <a:r>
              <a:rPr lang="en-US" sz="1500" b="0" u="none" strike="noStrike" dirty="0" err="1">
                <a:solidFill>
                  <a:srgbClr val="57068C"/>
                </a:solidFill>
                <a:effectLst/>
                <a:uFillTx/>
                <a:latin typeface="Montserrat"/>
                <a:ea typeface="Montserrat"/>
              </a:rPr>
              <a:t>Clases</a:t>
            </a:r>
            <a:endParaRPr lang="en-US" sz="1500" b="0" u="none" strike="noStrike" dirty="0">
              <a:solidFill>
                <a:srgbClr val="000000"/>
              </a:solidFill>
              <a:effectLst/>
              <a:uFillTx/>
              <a:latin typeface="Times New Roman"/>
            </a:endParaRPr>
          </a:p>
        </p:txBody>
      </p:sp>
      <p:sp>
        <p:nvSpPr>
          <p:cNvPr id="813" name="CuadroTexto 812"/>
          <p:cNvSpPr txBox="1"/>
          <p:nvPr/>
        </p:nvSpPr>
        <p:spPr>
          <a:xfrm>
            <a:off x="1914480" y="6057521"/>
            <a:ext cx="441252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Hijos (Taxi y Autobús)</a:t>
            </a:r>
            <a:r>
              <a:rPr lang="en-US" sz="1500" b="0" u="none" strike="noStrike">
                <a:solidFill>
                  <a:srgbClr val="333333"/>
                </a:solidFill>
                <a:effectLst/>
                <a:uFillTx/>
                <a:latin typeface="Montserrat"/>
                <a:ea typeface="Montserrat"/>
              </a:rPr>
              <a:t> heredar de la Clase Padre.</a:t>
            </a:r>
            <a:endParaRPr lang="en-US" sz="1500" b="0" u="none" strike="noStrike">
              <a:solidFill>
                <a:srgbClr val="000000"/>
              </a:solidFill>
              <a:effectLst/>
              <a:uFillTx/>
              <a:latin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6" name="Forma libre: forma 815"/>
          <p:cNvSpPr/>
          <p:nvPr/>
        </p:nvSpPr>
        <p:spPr>
          <a:xfrm>
            <a:off x="0" y="761760"/>
            <a:ext cx="7620120" cy="810000"/>
          </a:xfrm>
          <a:custGeom>
            <a:avLst/>
            <a:gdLst/>
            <a:ahLst/>
            <a:cxnLst/>
            <a:rect l="0" t="0" r="r" b="b"/>
            <a:pathLst>
              <a:path w="21167" h="2250">
                <a:moveTo>
                  <a:pt x="0" y="0"/>
                </a:moveTo>
                <a:lnTo>
                  <a:pt x="21167" y="0"/>
                </a:lnTo>
                <a:lnTo>
                  <a:pt x="21167"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817" name="Imagen 816"/>
          <p:cNvPicPr/>
          <p:nvPr/>
        </p:nvPicPr>
        <p:blipFill>
          <a:blip r:embed="rId2"/>
          <a:stretch/>
        </p:blipFill>
        <p:spPr>
          <a:xfrm>
            <a:off x="3247920" y="1800360"/>
            <a:ext cx="5695560" cy="4571640"/>
          </a:xfrm>
          <a:prstGeom prst="rect">
            <a:avLst/>
          </a:prstGeom>
          <a:noFill/>
          <a:ln w="0">
            <a:noFill/>
          </a:ln>
        </p:spPr>
      </p:pic>
      <p:sp>
        <p:nvSpPr>
          <p:cNvPr id="818" name="Forma libre: forma 817"/>
          <p:cNvSpPr/>
          <p:nvPr/>
        </p:nvSpPr>
        <p:spPr>
          <a:xfrm>
            <a:off x="761760" y="66006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19" name="CuadroTexto 818"/>
          <p:cNvSpPr txBox="1"/>
          <p:nvPr/>
        </p:nvSpPr>
        <p:spPr>
          <a:xfrm>
            <a:off x="838080" y="954000"/>
            <a:ext cx="57279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Ejercicio Herencia - Clase Vehículo</a:t>
            </a:r>
            <a:endParaRPr lang="en-US" sz="2700" b="0" u="none" strike="noStrike">
              <a:solidFill>
                <a:srgbClr val="000000"/>
              </a:solidFill>
              <a:effectLst/>
              <a:uFillTx/>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orma libre: forma 45"/>
          <p:cNvSpPr/>
          <p:nvPr/>
        </p:nvSpPr>
        <p:spPr>
          <a:xfrm>
            <a:off x="0" y="761760"/>
            <a:ext cx="4848480" cy="810000"/>
          </a:xfrm>
          <a:custGeom>
            <a:avLst/>
            <a:gdLst/>
            <a:ahLst/>
            <a:cxnLst/>
            <a:rect l="0" t="0" r="r" b="b"/>
            <a:pathLst>
              <a:path w="13468" h="2250">
                <a:moveTo>
                  <a:pt x="0" y="0"/>
                </a:moveTo>
                <a:lnTo>
                  <a:pt x="13468" y="0"/>
                </a:lnTo>
                <a:lnTo>
                  <a:pt x="13468"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7" name="CuadroTexto 46"/>
          <p:cNvSpPr txBox="1"/>
          <p:nvPr/>
        </p:nvSpPr>
        <p:spPr>
          <a:xfrm>
            <a:off x="838080" y="954000"/>
            <a:ext cx="32580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Vectores y matrices</a:t>
            </a:r>
            <a:endParaRPr lang="en-US" sz="2700" b="0" u="none" strike="noStrike">
              <a:solidFill>
                <a:srgbClr val="000000"/>
              </a:solidFill>
              <a:effectLst/>
              <a:uFillTx/>
              <a:latin typeface="Times New Roman"/>
            </a:endParaRPr>
          </a:p>
        </p:txBody>
      </p:sp>
      <p:sp>
        <p:nvSpPr>
          <p:cNvPr id="48" name="CuadroTexto 47"/>
          <p:cNvSpPr txBox="1"/>
          <p:nvPr/>
        </p:nvSpPr>
        <p:spPr>
          <a:xfrm>
            <a:off x="762120" y="2466720"/>
            <a:ext cx="1188720" cy="349200"/>
          </a:xfrm>
          <a:prstGeom prst="rect">
            <a:avLst/>
          </a:prstGeom>
          <a:noFill/>
          <a:ln w="0">
            <a:noFill/>
          </a:ln>
        </p:spPr>
        <p:txBody>
          <a:bodyPr wrap="none" lIns="0" tIns="0" rIns="0" bIns="0" anchor="t">
            <a:spAutoFit/>
          </a:bodyPr>
          <a:lstStyle/>
          <a:p>
            <a:r>
              <a:rPr lang="en-US" sz="2250" b="0" u="none" strike="noStrike">
                <a:solidFill>
                  <a:srgbClr val="57068C"/>
                </a:solidFill>
                <a:effectLst/>
                <a:uFillTx/>
                <a:latin typeface="Montserrat"/>
                <a:ea typeface="Montserrat"/>
              </a:rPr>
              <a:t>Matrices</a:t>
            </a:r>
            <a:endParaRPr lang="en-US" sz="2250" b="0" u="none" strike="noStrike">
              <a:solidFill>
                <a:srgbClr val="000000"/>
              </a:solidFill>
              <a:effectLst/>
              <a:uFillTx/>
              <a:latin typeface="Times New Roman"/>
            </a:endParaRPr>
          </a:p>
        </p:txBody>
      </p:sp>
      <p:sp>
        <p:nvSpPr>
          <p:cNvPr id="49" name="CuadroTexto 48"/>
          <p:cNvSpPr txBox="1"/>
          <p:nvPr/>
        </p:nvSpPr>
        <p:spPr>
          <a:xfrm>
            <a:off x="762120" y="3082680"/>
            <a:ext cx="42292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Las matrices son una estructura de datos que</a:t>
            </a:r>
            <a:endParaRPr lang="en-US" sz="1500" b="0" u="none" strike="noStrike">
              <a:solidFill>
                <a:srgbClr val="000000"/>
              </a:solidFill>
              <a:effectLst/>
              <a:uFillTx/>
              <a:latin typeface="Times New Roman"/>
            </a:endParaRPr>
          </a:p>
        </p:txBody>
      </p:sp>
      <p:sp>
        <p:nvSpPr>
          <p:cNvPr id="50" name="CuadroTexto 49"/>
          <p:cNvSpPr txBox="1"/>
          <p:nvPr/>
        </p:nvSpPr>
        <p:spPr>
          <a:xfrm>
            <a:off x="762120" y="3387600"/>
            <a:ext cx="48596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permite almacenar un grupo de datos de un mismo</a:t>
            </a:r>
            <a:endParaRPr lang="en-US" sz="1500" b="0" u="none" strike="noStrike">
              <a:solidFill>
                <a:srgbClr val="000000"/>
              </a:solidFill>
              <a:effectLst/>
              <a:uFillTx/>
              <a:latin typeface="Times New Roman"/>
            </a:endParaRPr>
          </a:p>
        </p:txBody>
      </p:sp>
      <p:sp>
        <p:nvSpPr>
          <p:cNvPr id="51" name="CuadroTexto 50"/>
          <p:cNvSpPr txBox="1"/>
          <p:nvPr/>
        </p:nvSpPr>
        <p:spPr>
          <a:xfrm>
            <a:off x="762120" y="3701880"/>
            <a:ext cx="48711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tipo al igual que ocurre con los vectores, pero de una</a:t>
            </a:r>
            <a:endParaRPr lang="en-US" sz="1500" b="0" u="none" strike="noStrike">
              <a:solidFill>
                <a:srgbClr val="000000"/>
              </a:solidFill>
              <a:effectLst/>
              <a:uFillTx/>
              <a:latin typeface="Times New Roman"/>
            </a:endParaRPr>
          </a:p>
        </p:txBody>
      </p:sp>
      <p:sp>
        <p:nvSpPr>
          <p:cNvPr id="52" name="CuadroTexto 51"/>
          <p:cNvSpPr txBox="1"/>
          <p:nvPr/>
        </p:nvSpPr>
        <p:spPr>
          <a:xfrm>
            <a:off x="762120" y="4006440"/>
            <a:ext cx="46796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forma bidimensional de forma que se representan</a:t>
            </a:r>
            <a:endParaRPr lang="en-US" sz="1500" b="0" u="none" strike="noStrike">
              <a:solidFill>
                <a:srgbClr val="000000"/>
              </a:solidFill>
              <a:effectLst/>
              <a:uFillTx/>
              <a:latin typeface="Times New Roman"/>
            </a:endParaRPr>
          </a:p>
        </p:txBody>
      </p:sp>
      <p:sp>
        <p:nvSpPr>
          <p:cNvPr id="53" name="CuadroTexto 52"/>
          <p:cNvSpPr txBox="1"/>
          <p:nvPr/>
        </p:nvSpPr>
        <p:spPr>
          <a:xfrm>
            <a:off x="762120" y="4321080"/>
            <a:ext cx="46915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como una tabla con un vector para ﬁlas y otro para</a:t>
            </a:r>
            <a:endParaRPr lang="en-US" sz="1500" b="0" u="none" strike="noStrike">
              <a:solidFill>
                <a:srgbClr val="000000"/>
              </a:solidFill>
              <a:effectLst/>
              <a:uFillTx/>
              <a:latin typeface="Times New Roman"/>
            </a:endParaRPr>
          </a:p>
        </p:txBody>
      </p:sp>
      <p:sp>
        <p:nvSpPr>
          <p:cNvPr id="54" name="CuadroTexto 53"/>
          <p:cNvSpPr txBox="1"/>
          <p:nvPr/>
        </p:nvSpPr>
        <p:spPr>
          <a:xfrm>
            <a:off x="762120" y="4625640"/>
            <a:ext cx="9579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columnas.</a:t>
            </a:r>
            <a:endParaRPr lang="en-US" sz="1500" b="0" u="none" strike="noStrike">
              <a:solidFill>
                <a:srgbClr val="000000"/>
              </a:solidFill>
              <a:effectLst/>
              <a:uFillTx/>
              <a:latin typeface="Times New Roman"/>
            </a:endParaRPr>
          </a:p>
        </p:txBody>
      </p:sp>
      <p:pic>
        <p:nvPicPr>
          <p:cNvPr id="55" name="Imagen 54"/>
          <p:cNvPicPr/>
          <p:nvPr/>
        </p:nvPicPr>
        <p:blipFill>
          <a:blip r:embed="rId3"/>
          <a:stretch/>
        </p:blipFill>
        <p:spPr>
          <a:xfrm>
            <a:off x="6395400" y="1483280"/>
            <a:ext cx="5425200" cy="3545560"/>
          </a:xfrm>
          <a:prstGeom prst="rect">
            <a:avLst/>
          </a:prstGeom>
          <a:noFill/>
          <a:ln w="0">
            <a:noFill/>
          </a:ln>
        </p:spPr>
      </p:pic>
      <p:sp>
        <p:nvSpPr>
          <p:cNvPr id="56" name="Forma libre: forma 55"/>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7" name="CuadroTexto 56"/>
          <p:cNvSpPr txBox="1"/>
          <p:nvPr/>
        </p:nvSpPr>
        <p:spPr>
          <a:xfrm>
            <a:off x="762120" y="5147640"/>
            <a:ext cx="2657880" cy="162000"/>
          </a:xfrm>
          <a:prstGeom prst="rect">
            <a:avLst/>
          </a:prstGeom>
          <a:noFill/>
          <a:ln w="0">
            <a:noFill/>
          </a:ln>
        </p:spPr>
        <p:txBody>
          <a:bodyPr wrap="none" lIns="0" tIns="0" rIns="0" bIns="0" anchor="t">
            <a:spAutoFit/>
          </a:bodyPr>
          <a:lstStyle/>
          <a:p>
            <a:r>
              <a:rPr lang="en-US" sz="1050" b="0" i="1" u="none" strike="noStrike">
                <a:solidFill>
                  <a:srgbClr val="6A7282"/>
                </a:solidFill>
                <a:effectLst/>
                <a:uFillTx/>
                <a:latin typeface="Montserrat"/>
                <a:ea typeface="Montserrat"/>
              </a:rPr>
              <a:t>Tomado de la página de campusmvp.es</a:t>
            </a:r>
            <a:endParaRPr lang="en-US" sz="1050" b="0" u="none" strike="noStrike">
              <a:solidFill>
                <a:srgbClr val="000000"/>
              </a:solidFill>
              <a:effectLst/>
              <a:uFillTx/>
              <a:latin typeface="Times New Roman"/>
            </a:endParaRPr>
          </a:p>
        </p:txBody>
      </p:sp>
      <p:sp>
        <p:nvSpPr>
          <p:cNvPr id="58" name="CuadroTexto 57"/>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59" name="CuadroTexto 58"/>
          <p:cNvSpPr txBox="1"/>
          <p:nvPr/>
        </p:nvSpPr>
        <p:spPr>
          <a:xfrm>
            <a:off x="11266200" y="6395400"/>
            <a:ext cx="159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05</a:t>
            </a:r>
            <a:endParaRPr lang="en-US" sz="1050" b="0" u="none" strike="noStrike">
              <a:solidFill>
                <a:srgbClr val="000000"/>
              </a:solidFill>
              <a:effectLst/>
              <a:uFillTx/>
              <a:latin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2" name="Forma libre: forma 821"/>
          <p:cNvSpPr/>
          <p:nvPr/>
        </p:nvSpPr>
        <p:spPr>
          <a:xfrm>
            <a:off x="0" y="761760"/>
            <a:ext cx="7105680" cy="810000"/>
          </a:xfrm>
          <a:custGeom>
            <a:avLst/>
            <a:gdLst/>
            <a:ahLst/>
            <a:cxnLst/>
            <a:rect l="0" t="0" r="r" b="b"/>
            <a:pathLst>
              <a:path w="19738" h="2250">
                <a:moveTo>
                  <a:pt x="0" y="0"/>
                </a:moveTo>
                <a:lnTo>
                  <a:pt x="19738" y="0"/>
                </a:lnTo>
                <a:lnTo>
                  <a:pt x="19738"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23" name="CuadroTexto 822"/>
          <p:cNvSpPr txBox="1"/>
          <p:nvPr/>
        </p:nvSpPr>
        <p:spPr>
          <a:xfrm>
            <a:off x="838080" y="954000"/>
            <a:ext cx="52398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Ejercicio Herencia - Clases Hijas</a:t>
            </a:r>
            <a:endParaRPr lang="en-US" sz="2700" b="0" u="none" strike="noStrike">
              <a:solidFill>
                <a:srgbClr val="000000"/>
              </a:solidFill>
              <a:effectLst/>
              <a:uFillTx/>
              <a:latin typeface="Times New Roman"/>
            </a:endParaRPr>
          </a:p>
        </p:txBody>
      </p:sp>
      <p:pic>
        <p:nvPicPr>
          <p:cNvPr id="824" name="Imagen 823"/>
          <p:cNvPicPr/>
          <p:nvPr/>
        </p:nvPicPr>
        <p:blipFill>
          <a:blip r:embed="rId2"/>
          <a:stretch/>
        </p:blipFill>
        <p:spPr>
          <a:xfrm>
            <a:off x="762120" y="2619360"/>
            <a:ext cx="5142960" cy="3009600"/>
          </a:xfrm>
          <a:prstGeom prst="rect">
            <a:avLst/>
          </a:prstGeom>
          <a:noFill/>
          <a:ln w="0">
            <a:noFill/>
          </a:ln>
        </p:spPr>
      </p:pic>
      <p:sp>
        <p:nvSpPr>
          <p:cNvPr id="825" name="CuadroTexto 824"/>
          <p:cNvSpPr txBox="1"/>
          <p:nvPr/>
        </p:nvSpPr>
        <p:spPr>
          <a:xfrm>
            <a:off x="762120" y="2169360"/>
            <a:ext cx="341856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Estructura de la clase Autobús:</a:t>
            </a:r>
            <a:endParaRPr lang="en-US" sz="1800" b="0" u="none" strike="noStrike">
              <a:solidFill>
                <a:srgbClr val="000000"/>
              </a:solidFill>
              <a:effectLst/>
              <a:uFillTx/>
              <a:latin typeface="Times New Roman"/>
            </a:endParaRPr>
          </a:p>
        </p:txBody>
      </p:sp>
      <p:pic>
        <p:nvPicPr>
          <p:cNvPr id="826" name="Imagen 825"/>
          <p:cNvPicPr/>
          <p:nvPr/>
        </p:nvPicPr>
        <p:blipFill>
          <a:blip r:embed="rId3"/>
          <a:stretch/>
        </p:blipFill>
        <p:spPr>
          <a:xfrm>
            <a:off x="6286320" y="2781360"/>
            <a:ext cx="5142960" cy="2685600"/>
          </a:xfrm>
          <a:prstGeom prst="rect">
            <a:avLst/>
          </a:prstGeom>
          <a:noFill/>
          <a:ln w="0">
            <a:noFill/>
          </a:ln>
        </p:spPr>
      </p:pic>
      <p:sp>
        <p:nvSpPr>
          <p:cNvPr id="827" name="Forma libre: forma 826"/>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28" name="CuadroTexto 827"/>
          <p:cNvSpPr txBox="1"/>
          <p:nvPr/>
        </p:nvSpPr>
        <p:spPr>
          <a:xfrm>
            <a:off x="6286320" y="2169360"/>
            <a:ext cx="289764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Estructura de la clase Taxi:</a:t>
            </a:r>
            <a:endParaRPr lang="en-US" sz="1800" b="0" u="none" strike="noStrike">
              <a:solidFill>
                <a:srgbClr val="000000"/>
              </a:solidFill>
              <a:effectLst/>
              <a:uFillTx/>
              <a:latin typeface="Times New Roman"/>
            </a:endParaRPr>
          </a:p>
        </p:txBody>
      </p:sp>
      <p:sp>
        <p:nvSpPr>
          <p:cNvPr id="829" name="CuadroTexto 828"/>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830" name="CuadroTexto 829"/>
          <p:cNvSpPr txBox="1"/>
          <p:nvPr/>
        </p:nvSpPr>
        <p:spPr>
          <a:xfrm>
            <a:off x="11273400" y="6395400"/>
            <a:ext cx="15192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56</a:t>
            </a:r>
            <a:endParaRPr lang="en-US" sz="1050" b="0" u="none" strike="noStrike">
              <a:solidFill>
                <a:srgbClr val="000000"/>
              </a:solidFill>
              <a:effectLst/>
              <a:uFillTx/>
              <a:latin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Forma libre: forma 832"/>
          <p:cNvSpPr/>
          <p:nvPr/>
        </p:nvSpPr>
        <p:spPr>
          <a:xfrm>
            <a:off x="0" y="761760"/>
            <a:ext cx="8906040" cy="810000"/>
          </a:xfrm>
          <a:custGeom>
            <a:avLst/>
            <a:gdLst/>
            <a:ahLst/>
            <a:cxnLst/>
            <a:rect l="0" t="0" r="r" b="b"/>
            <a:pathLst>
              <a:path w="24739" h="2250">
                <a:moveTo>
                  <a:pt x="0" y="0"/>
                </a:moveTo>
                <a:lnTo>
                  <a:pt x="24739" y="0"/>
                </a:lnTo>
                <a:lnTo>
                  <a:pt x="24739"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34" name="Forma libre: forma 833"/>
          <p:cNvSpPr/>
          <p:nvPr/>
        </p:nvSpPr>
        <p:spPr>
          <a:xfrm>
            <a:off x="780840" y="5133960"/>
            <a:ext cx="10630440" cy="1409760"/>
          </a:xfrm>
          <a:custGeom>
            <a:avLst/>
            <a:gdLst/>
            <a:ahLst/>
            <a:cxnLst/>
            <a:rect l="0" t="0" r="r" b="b"/>
            <a:pathLst>
              <a:path w="29529" h="3916" fill="none">
                <a:moveTo>
                  <a:pt x="0" y="0"/>
                </a:moveTo>
                <a:lnTo>
                  <a:pt x="29529" y="0"/>
                </a:lnTo>
                <a:lnTo>
                  <a:pt x="29529" y="3916"/>
                </a:lnTo>
                <a:lnTo>
                  <a:pt x="0" y="3916"/>
                </a:lnTo>
                <a:lnTo>
                  <a:pt x="0" y="0"/>
                </a:lnTo>
              </a:path>
            </a:pathLst>
          </a:custGeom>
          <a:ln w="37800">
            <a:solidFill>
              <a:srgbClr val="57068C"/>
            </a:solidFill>
            <a:miter/>
          </a:ln>
        </p:spPr>
        <p:txBody>
          <a:bodyPr lIns="18720" tIns="18720" rIns="18720" bIns="18720" anchor="t">
            <a:noAutofit/>
          </a:bodyPr>
          <a:lstStyle/>
          <a:p>
            <a:endParaRPr lang="en-US" sz="2400" b="0" u="none" strike="noStrike">
              <a:solidFill>
                <a:srgbClr val="000000"/>
              </a:solidFill>
              <a:effectLst/>
              <a:uFillTx/>
              <a:latin typeface="Times New Roman"/>
            </a:endParaRPr>
          </a:p>
        </p:txBody>
      </p:sp>
      <p:sp>
        <p:nvSpPr>
          <p:cNvPr id="835" name="Forma libre: forma 834"/>
          <p:cNvSpPr/>
          <p:nvPr/>
        </p:nvSpPr>
        <p:spPr>
          <a:xfrm>
            <a:off x="761760" y="197136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9"/>
                </a:cubicBezTo>
                <a:cubicBezTo>
                  <a:pt x="5" y="119"/>
                  <a:pt x="8" y="109"/>
                  <a:pt x="12" y="99"/>
                </a:cubicBezTo>
                <a:cubicBezTo>
                  <a:pt x="16" y="90"/>
                  <a:pt x="21" y="81"/>
                  <a:pt x="27" y="71"/>
                </a:cubicBezTo>
                <a:cubicBezTo>
                  <a:pt x="33" y="62"/>
                  <a:pt x="39" y="54"/>
                  <a:pt x="47" y="47"/>
                </a:cubicBezTo>
                <a:cubicBezTo>
                  <a:pt x="54" y="40"/>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40"/>
                  <a:pt x="272" y="47"/>
                </a:cubicBezTo>
                <a:cubicBezTo>
                  <a:pt x="280" y="54"/>
                  <a:pt x="286" y="62"/>
                  <a:pt x="292" y="71"/>
                </a:cubicBezTo>
                <a:cubicBezTo>
                  <a:pt x="298" y="81"/>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36" name="CuadroTexto 835"/>
          <p:cNvSpPr txBox="1"/>
          <p:nvPr/>
        </p:nvSpPr>
        <p:spPr>
          <a:xfrm>
            <a:off x="838080" y="954000"/>
            <a:ext cx="690912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Polimorfismo: Sobreescritura de Métodos</a:t>
            </a:r>
            <a:endParaRPr lang="en-US" sz="2700" b="0" u="none" strike="noStrike">
              <a:solidFill>
                <a:srgbClr val="000000"/>
              </a:solidFill>
              <a:effectLst/>
              <a:uFillTx/>
              <a:latin typeface="Times New Roman"/>
            </a:endParaRPr>
          </a:p>
        </p:txBody>
      </p:sp>
      <p:sp>
        <p:nvSpPr>
          <p:cNvPr id="837" name="CuadroTexto 836"/>
          <p:cNvSpPr txBox="1"/>
          <p:nvPr/>
        </p:nvSpPr>
        <p:spPr>
          <a:xfrm>
            <a:off x="1028520" y="1911240"/>
            <a:ext cx="996768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Sobreescritura de métodos:</a:t>
            </a:r>
            <a:r>
              <a:rPr lang="en-US" sz="1500" b="0" u="none" strike="noStrike">
                <a:solidFill>
                  <a:srgbClr val="333333"/>
                </a:solidFill>
                <a:effectLst/>
                <a:uFillTx/>
                <a:latin typeface="Montserrat"/>
                <a:ea typeface="Montserrat"/>
              </a:rPr>
              <a:t> Es la forma por la cual una clase que hereda puede re-deﬁnir los métodos de su</a:t>
            </a:r>
            <a:endParaRPr lang="en-US" sz="1500" b="0" u="none" strike="noStrike">
              <a:solidFill>
                <a:srgbClr val="000000"/>
              </a:solidFill>
              <a:effectLst/>
              <a:uFillTx/>
              <a:latin typeface="Times New Roman"/>
            </a:endParaRPr>
          </a:p>
        </p:txBody>
      </p:sp>
      <p:sp>
        <p:nvSpPr>
          <p:cNvPr id="838" name="Forma libre: forma 837"/>
          <p:cNvSpPr/>
          <p:nvPr/>
        </p:nvSpPr>
        <p:spPr>
          <a:xfrm>
            <a:off x="761760" y="2819160"/>
            <a:ext cx="114840" cy="114840"/>
          </a:xfrm>
          <a:custGeom>
            <a:avLst/>
            <a:gdLst/>
            <a:ahLst/>
            <a:cxnLst/>
            <a:rect l="0" t="0" r="r" b="b"/>
            <a:pathLst>
              <a:path w="319" h="319">
                <a:moveTo>
                  <a:pt x="319" y="159"/>
                </a:moveTo>
                <a:cubicBezTo>
                  <a:pt x="319" y="169"/>
                  <a:pt x="318" y="180"/>
                  <a:pt x="316" y="190"/>
                </a:cubicBezTo>
                <a:cubicBezTo>
                  <a:pt x="314" y="200"/>
                  <a:pt x="311" y="210"/>
                  <a:pt x="307" y="220"/>
                </a:cubicBezTo>
                <a:cubicBezTo>
                  <a:pt x="303" y="229"/>
                  <a:pt x="298" y="238"/>
                  <a:pt x="292" y="247"/>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7"/>
                </a:cubicBezTo>
                <a:cubicBezTo>
                  <a:pt x="21" y="238"/>
                  <a:pt x="16" y="229"/>
                  <a:pt x="12" y="220"/>
                </a:cubicBezTo>
                <a:cubicBezTo>
                  <a:pt x="8" y="210"/>
                  <a:pt x="5" y="200"/>
                  <a:pt x="3" y="190"/>
                </a:cubicBezTo>
                <a:cubicBezTo>
                  <a:pt x="1" y="180"/>
                  <a:pt x="0" y="169"/>
                  <a:pt x="0" y="159"/>
                </a:cubicBezTo>
                <a:cubicBezTo>
                  <a:pt x="0" y="148"/>
                  <a:pt x="1" y="138"/>
                  <a:pt x="3" y="128"/>
                </a:cubicBezTo>
                <a:cubicBezTo>
                  <a:pt x="5" y="118"/>
                  <a:pt x="8" y="108"/>
                  <a:pt x="12" y="98"/>
                </a:cubicBezTo>
                <a:cubicBezTo>
                  <a:pt x="16" y="89"/>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9"/>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39" name="CuadroTexto 838"/>
          <p:cNvSpPr txBox="1"/>
          <p:nvPr/>
        </p:nvSpPr>
        <p:spPr>
          <a:xfrm>
            <a:off x="1028520" y="2225520"/>
            <a:ext cx="10663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clase Padre</a:t>
            </a:r>
            <a:endParaRPr lang="en-US" sz="1500" b="0" u="none" strike="noStrike">
              <a:solidFill>
                <a:srgbClr val="000000"/>
              </a:solidFill>
              <a:effectLst/>
              <a:uFillTx/>
              <a:latin typeface="Times New Roman"/>
            </a:endParaRPr>
          </a:p>
        </p:txBody>
      </p:sp>
      <p:sp>
        <p:nvSpPr>
          <p:cNvPr id="840" name="Forma libre: forma 839"/>
          <p:cNvSpPr/>
          <p:nvPr/>
        </p:nvSpPr>
        <p:spPr>
          <a:xfrm>
            <a:off x="761760" y="3362040"/>
            <a:ext cx="114840" cy="114840"/>
          </a:xfrm>
          <a:custGeom>
            <a:avLst/>
            <a:gdLst/>
            <a:ahLst/>
            <a:cxnLst/>
            <a:rect l="0" t="0" r="r" b="b"/>
            <a:pathLst>
              <a:path w="319" h="319">
                <a:moveTo>
                  <a:pt x="319" y="160"/>
                </a:moveTo>
                <a:cubicBezTo>
                  <a:pt x="319" y="170"/>
                  <a:pt x="318" y="181"/>
                  <a:pt x="316" y="191"/>
                </a:cubicBezTo>
                <a:cubicBezTo>
                  <a:pt x="314" y="201"/>
                  <a:pt x="311" y="211"/>
                  <a:pt x="307" y="221"/>
                </a:cubicBezTo>
                <a:cubicBezTo>
                  <a:pt x="303" y="230"/>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0"/>
                  <a:pt x="12" y="221"/>
                </a:cubicBezTo>
                <a:cubicBezTo>
                  <a:pt x="8" y="211"/>
                  <a:pt x="5" y="201"/>
                  <a:pt x="3" y="191"/>
                </a:cubicBezTo>
                <a:cubicBezTo>
                  <a:pt x="1" y="181"/>
                  <a:pt x="0" y="170"/>
                  <a:pt x="0" y="160"/>
                </a:cubicBezTo>
                <a:cubicBezTo>
                  <a:pt x="0" y="150"/>
                  <a:pt x="1" y="139"/>
                  <a:pt x="3" y="129"/>
                </a:cubicBezTo>
                <a:cubicBezTo>
                  <a:pt x="5" y="119"/>
                  <a:pt x="8" y="109"/>
                  <a:pt x="12" y="99"/>
                </a:cubicBezTo>
                <a:cubicBezTo>
                  <a:pt x="16" y="90"/>
                  <a:pt x="21" y="81"/>
                  <a:pt x="27" y="72"/>
                </a:cubicBezTo>
                <a:cubicBezTo>
                  <a:pt x="33" y="63"/>
                  <a:pt x="39" y="55"/>
                  <a:pt x="47" y="48"/>
                </a:cubicBezTo>
                <a:cubicBezTo>
                  <a:pt x="54" y="40"/>
                  <a:pt x="62" y="34"/>
                  <a:pt x="71" y="28"/>
                </a:cubicBezTo>
                <a:cubicBezTo>
                  <a:pt x="79" y="22"/>
                  <a:pt x="89" y="17"/>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7"/>
                  <a:pt x="238" y="22"/>
                  <a:pt x="247" y="28"/>
                </a:cubicBezTo>
                <a:cubicBezTo>
                  <a:pt x="256" y="34"/>
                  <a:pt x="265" y="40"/>
                  <a:pt x="272" y="48"/>
                </a:cubicBezTo>
                <a:cubicBezTo>
                  <a:pt x="280" y="55"/>
                  <a:pt x="286" y="63"/>
                  <a:pt x="292" y="72"/>
                </a:cubicBezTo>
                <a:cubicBezTo>
                  <a:pt x="298" y="81"/>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41" name="CuadroTexto 840"/>
          <p:cNvSpPr txBox="1"/>
          <p:nvPr/>
        </p:nvSpPr>
        <p:spPr>
          <a:xfrm>
            <a:off x="1028520" y="2758680"/>
            <a:ext cx="65768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Permite crear nuevos métodos con el mismo nombre de su superclase</a:t>
            </a:r>
            <a:endParaRPr lang="en-US" sz="1500" b="0" u="none" strike="noStrike">
              <a:solidFill>
                <a:srgbClr val="000000"/>
              </a:solidFill>
              <a:effectLst/>
              <a:uFillTx/>
              <a:latin typeface="Times New Roman"/>
            </a:endParaRPr>
          </a:p>
        </p:txBody>
      </p:sp>
      <p:sp>
        <p:nvSpPr>
          <p:cNvPr id="842" name="CuadroTexto 841"/>
          <p:cNvSpPr txBox="1"/>
          <p:nvPr/>
        </p:nvSpPr>
        <p:spPr>
          <a:xfrm>
            <a:off x="1028520" y="3301920"/>
            <a:ext cx="101116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En una relación de tipo herencia, un objeto de la superclase puede almacenar un objeto de cualquiera de sus</a:t>
            </a:r>
            <a:endParaRPr lang="en-US" sz="1500" b="0" u="none" strike="noStrike">
              <a:solidFill>
                <a:srgbClr val="000000"/>
              </a:solidFill>
              <a:effectLst/>
              <a:uFillTx/>
              <a:latin typeface="Times New Roman"/>
            </a:endParaRPr>
          </a:p>
        </p:txBody>
      </p:sp>
      <p:sp>
        <p:nvSpPr>
          <p:cNvPr id="843" name="Forma libre: forma 842"/>
          <p:cNvSpPr/>
          <p:nvPr/>
        </p:nvSpPr>
        <p:spPr>
          <a:xfrm>
            <a:off x="761760" y="4209840"/>
            <a:ext cx="114840" cy="114840"/>
          </a:xfrm>
          <a:custGeom>
            <a:avLst/>
            <a:gdLst/>
            <a:ahLst/>
            <a:cxnLst/>
            <a:rect l="0" t="0" r="r" b="b"/>
            <a:pathLst>
              <a:path w="319" h="319">
                <a:moveTo>
                  <a:pt x="319" y="159"/>
                </a:moveTo>
                <a:cubicBezTo>
                  <a:pt x="319" y="169"/>
                  <a:pt x="318" y="180"/>
                  <a:pt x="316" y="190"/>
                </a:cubicBezTo>
                <a:cubicBezTo>
                  <a:pt x="314" y="201"/>
                  <a:pt x="311" y="211"/>
                  <a:pt x="307" y="221"/>
                </a:cubicBezTo>
                <a:cubicBezTo>
                  <a:pt x="303" y="230"/>
                  <a:pt x="298" y="239"/>
                  <a:pt x="292" y="248"/>
                </a:cubicBezTo>
                <a:cubicBezTo>
                  <a:pt x="286" y="257"/>
                  <a:pt x="280" y="265"/>
                  <a:pt x="272" y="272"/>
                </a:cubicBezTo>
                <a:cubicBezTo>
                  <a:pt x="265" y="279"/>
                  <a:pt x="256" y="286"/>
                  <a:pt x="247" y="292"/>
                </a:cubicBezTo>
                <a:cubicBezTo>
                  <a:pt x="238" y="298"/>
                  <a:pt x="229" y="303"/>
                  <a:pt x="220" y="306"/>
                </a:cubicBezTo>
                <a:cubicBezTo>
                  <a:pt x="210" y="310"/>
                  <a:pt x="200" y="313"/>
                  <a:pt x="190" y="316"/>
                </a:cubicBezTo>
                <a:cubicBezTo>
                  <a:pt x="180" y="318"/>
                  <a:pt x="169" y="319"/>
                  <a:pt x="159" y="319"/>
                </a:cubicBezTo>
                <a:cubicBezTo>
                  <a:pt x="148" y="319"/>
                  <a:pt x="138" y="318"/>
                  <a:pt x="128" y="316"/>
                </a:cubicBezTo>
                <a:cubicBezTo>
                  <a:pt x="118" y="313"/>
                  <a:pt x="108" y="310"/>
                  <a:pt x="98" y="306"/>
                </a:cubicBezTo>
                <a:cubicBezTo>
                  <a:pt x="89" y="303"/>
                  <a:pt x="79" y="298"/>
                  <a:pt x="71" y="292"/>
                </a:cubicBezTo>
                <a:cubicBezTo>
                  <a:pt x="62" y="286"/>
                  <a:pt x="54" y="279"/>
                  <a:pt x="47" y="272"/>
                </a:cubicBezTo>
                <a:cubicBezTo>
                  <a:pt x="39" y="265"/>
                  <a:pt x="33" y="257"/>
                  <a:pt x="27" y="248"/>
                </a:cubicBezTo>
                <a:cubicBezTo>
                  <a:pt x="21" y="239"/>
                  <a:pt x="16" y="230"/>
                  <a:pt x="12" y="221"/>
                </a:cubicBezTo>
                <a:cubicBezTo>
                  <a:pt x="8" y="211"/>
                  <a:pt x="5" y="201"/>
                  <a:pt x="3" y="190"/>
                </a:cubicBezTo>
                <a:cubicBezTo>
                  <a:pt x="1" y="180"/>
                  <a:pt x="0" y="169"/>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44" name="CuadroTexto 843"/>
          <p:cNvSpPr txBox="1"/>
          <p:nvPr/>
        </p:nvSpPr>
        <p:spPr>
          <a:xfrm>
            <a:off x="1028520" y="3606480"/>
            <a:ext cx="89244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subclases</a:t>
            </a:r>
            <a:endParaRPr lang="en-US" sz="1500" b="0" u="none" strike="noStrike">
              <a:solidFill>
                <a:srgbClr val="000000"/>
              </a:solidFill>
              <a:effectLst/>
              <a:uFillTx/>
              <a:latin typeface="Times New Roman"/>
            </a:endParaRPr>
          </a:p>
        </p:txBody>
      </p:sp>
      <p:sp>
        <p:nvSpPr>
          <p:cNvPr id="845" name="CuadroTexto 844"/>
          <p:cNvSpPr txBox="1"/>
          <p:nvPr/>
        </p:nvSpPr>
        <p:spPr>
          <a:xfrm>
            <a:off x="1028520" y="4149360"/>
            <a:ext cx="95187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Esto signiﬁca que la clase padre o superclase es compatible con los tipos que derivan de ella. Pero no al</a:t>
            </a:r>
            <a:endParaRPr lang="en-US" sz="1500" b="0" u="none" strike="noStrike">
              <a:solidFill>
                <a:srgbClr val="000000"/>
              </a:solidFill>
              <a:effectLst/>
              <a:uFillTx/>
              <a:latin typeface="Times New Roman"/>
            </a:endParaRPr>
          </a:p>
        </p:txBody>
      </p:sp>
      <p:sp>
        <p:nvSpPr>
          <p:cNvPr id="846" name="CuadroTexto 845"/>
          <p:cNvSpPr txBox="1"/>
          <p:nvPr/>
        </p:nvSpPr>
        <p:spPr>
          <a:xfrm>
            <a:off x="1028520" y="4454280"/>
            <a:ext cx="4824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revés</a:t>
            </a:r>
            <a:endParaRPr lang="en-US" sz="1500" b="0" u="none" strike="noStrike">
              <a:solidFill>
                <a:srgbClr val="000000"/>
              </a:solidFill>
              <a:effectLst/>
              <a:uFillTx/>
              <a:latin typeface="Times New Roman"/>
            </a:endParaRPr>
          </a:p>
        </p:txBody>
      </p:sp>
      <p:sp>
        <p:nvSpPr>
          <p:cNvPr id="847" name="CuadroTexto 846"/>
          <p:cNvSpPr txBox="1"/>
          <p:nvPr/>
        </p:nvSpPr>
        <p:spPr>
          <a:xfrm>
            <a:off x="3279600" y="5447880"/>
            <a:ext cx="522000" cy="349200"/>
          </a:xfrm>
          <a:prstGeom prst="rect">
            <a:avLst/>
          </a:prstGeom>
          <a:noFill/>
          <a:ln w="0">
            <a:noFill/>
          </a:ln>
        </p:spPr>
        <p:txBody>
          <a:bodyPr wrap="none" lIns="0" tIns="0" rIns="0" bIns="0" anchor="t">
            <a:spAutoFit/>
          </a:bodyPr>
          <a:lstStyle/>
          <a:p>
            <a:r>
              <a:rPr lang="en-US" sz="2250" b="0" u="none" strike="noStrike">
                <a:solidFill>
                  <a:srgbClr val="57068C"/>
                </a:solidFill>
                <a:effectLst/>
                <a:uFillTx/>
                <a:latin typeface="Montserrat"/>
                <a:ea typeface="Montserrat"/>
              </a:rPr>
              <a:t>Poli</a:t>
            </a:r>
            <a:endParaRPr lang="en-US" sz="2250" b="0" u="none" strike="noStrike">
              <a:solidFill>
                <a:srgbClr val="000000"/>
              </a:solidFill>
              <a:effectLst/>
              <a:uFillTx/>
              <a:latin typeface="Times New Roman"/>
            </a:endParaRPr>
          </a:p>
        </p:txBody>
      </p:sp>
      <p:sp>
        <p:nvSpPr>
          <p:cNvPr id="848" name="CuadroTexto 847"/>
          <p:cNvSpPr txBox="1"/>
          <p:nvPr/>
        </p:nvSpPr>
        <p:spPr>
          <a:xfrm>
            <a:off x="3010680" y="5922360"/>
            <a:ext cx="107208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"muchos"</a:t>
            </a:r>
            <a:endParaRPr lang="en-US" sz="1800" b="0" u="none" strike="noStrike">
              <a:solidFill>
                <a:srgbClr val="000000"/>
              </a:solidFill>
              <a:effectLst/>
              <a:uFillTx/>
              <a:latin typeface="Times New Roman"/>
            </a:endParaRPr>
          </a:p>
        </p:txBody>
      </p:sp>
      <p:sp>
        <p:nvSpPr>
          <p:cNvPr id="849" name="CuadroTexto 848"/>
          <p:cNvSpPr txBox="1"/>
          <p:nvPr/>
        </p:nvSpPr>
        <p:spPr>
          <a:xfrm>
            <a:off x="7917120" y="5447880"/>
            <a:ext cx="1333440" cy="349200"/>
          </a:xfrm>
          <a:prstGeom prst="rect">
            <a:avLst/>
          </a:prstGeom>
          <a:noFill/>
          <a:ln w="0">
            <a:noFill/>
          </a:ln>
        </p:spPr>
        <p:txBody>
          <a:bodyPr wrap="none" lIns="0" tIns="0" rIns="0" bIns="0" anchor="t">
            <a:spAutoFit/>
          </a:bodyPr>
          <a:lstStyle/>
          <a:p>
            <a:r>
              <a:rPr lang="en-US" sz="2250" b="0" u="none" strike="noStrike">
                <a:solidFill>
                  <a:srgbClr val="57068C"/>
                </a:solidFill>
                <a:effectLst/>
                <a:uFillTx/>
                <a:latin typeface="Montserrat"/>
                <a:ea typeface="Montserrat"/>
              </a:rPr>
              <a:t>Morﬁsmo</a:t>
            </a:r>
            <a:endParaRPr lang="en-US" sz="2250" b="0" u="none" strike="noStrike">
              <a:solidFill>
                <a:srgbClr val="000000"/>
              </a:solidFill>
              <a:effectLst/>
              <a:uFillTx/>
              <a:latin typeface="Times New Roman"/>
            </a:endParaRPr>
          </a:p>
        </p:txBody>
      </p:sp>
      <p:sp>
        <p:nvSpPr>
          <p:cNvPr id="850" name="Forma libre: forma 849"/>
          <p:cNvSpPr/>
          <p:nvPr/>
        </p:nvSpPr>
        <p:spPr>
          <a:xfrm>
            <a:off x="761760" y="679104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51" name="CuadroTexto 850"/>
          <p:cNvSpPr txBox="1"/>
          <p:nvPr/>
        </p:nvSpPr>
        <p:spPr>
          <a:xfrm>
            <a:off x="8201160" y="5922360"/>
            <a:ext cx="826920" cy="279360"/>
          </a:xfrm>
          <a:prstGeom prst="rect">
            <a:avLst/>
          </a:prstGeom>
          <a:noFill/>
          <a:ln w="0">
            <a:noFill/>
          </a:ln>
        </p:spPr>
        <p:txBody>
          <a:bodyPr wrap="none" lIns="0" tIns="0" rIns="0" bIns="0" anchor="t">
            <a:spAutoFit/>
          </a:bodyPr>
          <a:lstStyle/>
          <a:p>
            <a:r>
              <a:rPr lang="en-US" sz="1800" b="0" u="none" strike="noStrike">
                <a:solidFill>
                  <a:srgbClr val="333333"/>
                </a:solidFill>
                <a:effectLst/>
                <a:uFillTx/>
                <a:latin typeface="Montserrat"/>
                <a:ea typeface="Montserrat"/>
              </a:rPr>
              <a:t>"forma"</a:t>
            </a:r>
            <a:endParaRPr lang="en-US" sz="1800" b="0" u="none" strike="noStrike">
              <a:solidFill>
                <a:srgbClr val="000000"/>
              </a:solidFill>
              <a:effectLst/>
              <a:uFillTx/>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Forma libre: forma 853"/>
          <p:cNvSpPr/>
          <p:nvPr/>
        </p:nvSpPr>
        <p:spPr>
          <a:xfrm>
            <a:off x="0" y="761760"/>
            <a:ext cx="9058320" cy="810000"/>
          </a:xfrm>
          <a:custGeom>
            <a:avLst/>
            <a:gdLst/>
            <a:ahLst/>
            <a:cxnLst/>
            <a:rect l="0" t="0" r="r" b="b"/>
            <a:pathLst>
              <a:path w="25162" h="2250">
                <a:moveTo>
                  <a:pt x="0" y="0"/>
                </a:moveTo>
                <a:lnTo>
                  <a:pt x="25162" y="0"/>
                </a:lnTo>
                <a:lnTo>
                  <a:pt x="25162"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61" name="Forma libre: forma 860"/>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62" name="CuadroTexto 861"/>
          <p:cNvSpPr txBox="1"/>
          <p:nvPr/>
        </p:nvSpPr>
        <p:spPr>
          <a:xfrm>
            <a:off x="838080" y="954000"/>
            <a:ext cx="706284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Sobreescritura de Métodos - Polimorfismo</a:t>
            </a:r>
            <a:endParaRPr lang="en-US" sz="2700" b="0" u="none" strike="noStrike">
              <a:solidFill>
                <a:srgbClr val="000000"/>
              </a:solidFill>
              <a:effectLst/>
              <a:uFillTx/>
              <a:latin typeface="Times New Roman"/>
            </a:endParaRPr>
          </a:p>
        </p:txBody>
      </p:sp>
      <p:sp>
        <p:nvSpPr>
          <p:cNvPr id="863" name="CuadroTexto 862"/>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864" name="CuadroTexto 863"/>
          <p:cNvSpPr txBox="1"/>
          <p:nvPr/>
        </p:nvSpPr>
        <p:spPr>
          <a:xfrm>
            <a:off x="11269440" y="6395400"/>
            <a:ext cx="1562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58</a:t>
            </a:r>
            <a:endParaRPr lang="en-US" sz="1050" b="0" u="none" strike="noStrike">
              <a:solidFill>
                <a:srgbClr val="000000"/>
              </a:solidFill>
              <a:effectLst/>
              <a:uFillTx/>
              <a:latin typeface="Times New Roman"/>
            </a:endParaRPr>
          </a:p>
        </p:txBody>
      </p:sp>
      <p:pic>
        <p:nvPicPr>
          <p:cNvPr id="3" name="Imagen 2">
            <a:extLst>
              <a:ext uri="{FF2B5EF4-FFF2-40B4-BE49-F238E27FC236}">
                <a16:creationId xmlns:a16="http://schemas.microsoft.com/office/drawing/2014/main" id="{47AE624F-D36B-26C3-DD1E-0BB5A3875CA3}"/>
              </a:ext>
            </a:extLst>
          </p:cNvPr>
          <p:cNvPicPr>
            <a:picLocks noChangeAspect="1"/>
          </p:cNvPicPr>
          <p:nvPr/>
        </p:nvPicPr>
        <p:blipFill>
          <a:blip r:embed="rId3"/>
          <a:stretch>
            <a:fillRect/>
          </a:stretch>
        </p:blipFill>
        <p:spPr>
          <a:xfrm>
            <a:off x="1513946" y="1868140"/>
            <a:ext cx="9217739" cy="4295420"/>
          </a:xfrm>
          <a:prstGeom prst="rect">
            <a:avLst/>
          </a:prstGeom>
        </p:spPr>
      </p:pic>
      <p:sp>
        <p:nvSpPr>
          <p:cNvPr id="4" name="Rectángulo 3">
            <a:extLst>
              <a:ext uri="{FF2B5EF4-FFF2-40B4-BE49-F238E27FC236}">
                <a16:creationId xmlns:a16="http://schemas.microsoft.com/office/drawing/2014/main" id="{C1490559-1209-550E-2F13-32A02FE57763}"/>
              </a:ext>
            </a:extLst>
          </p:cNvPr>
          <p:cNvSpPr/>
          <p:nvPr/>
        </p:nvSpPr>
        <p:spPr>
          <a:xfrm>
            <a:off x="8053350" y="1773166"/>
            <a:ext cx="2881350" cy="78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7" name="Forma libre: forma 866"/>
          <p:cNvSpPr/>
          <p:nvPr/>
        </p:nvSpPr>
        <p:spPr>
          <a:xfrm>
            <a:off x="0" y="761760"/>
            <a:ext cx="4448520" cy="810000"/>
          </a:xfrm>
          <a:custGeom>
            <a:avLst/>
            <a:gdLst/>
            <a:ahLst/>
            <a:cxnLst/>
            <a:rect l="0" t="0" r="r" b="b"/>
            <a:pathLst>
              <a:path w="12357" h="2250">
                <a:moveTo>
                  <a:pt x="0" y="0"/>
                </a:moveTo>
                <a:lnTo>
                  <a:pt x="12357" y="0"/>
                </a:lnTo>
                <a:lnTo>
                  <a:pt x="12357"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68" name="Forma libre: forma 867"/>
          <p:cNvSpPr/>
          <p:nvPr/>
        </p:nvSpPr>
        <p:spPr>
          <a:xfrm>
            <a:off x="761760" y="2143080"/>
            <a:ext cx="114840" cy="114480"/>
          </a:xfrm>
          <a:custGeom>
            <a:avLst/>
            <a:gdLst/>
            <a:ahLst/>
            <a:cxnLst/>
            <a:rect l="0" t="0" r="r" b="b"/>
            <a:pathLst>
              <a:path w="319" h="318">
                <a:moveTo>
                  <a:pt x="319" y="158"/>
                </a:moveTo>
                <a:cubicBezTo>
                  <a:pt x="319" y="169"/>
                  <a:pt x="318" y="179"/>
                  <a:pt x="316" y="189"/>
                </a:cubicBezTo>
                <a:cubicBezTo>
                  <a:pt x="314" y="200"/>
                  <a:pt x="311" y="209"/>
                  <a:pt x="307" y="219"/>
                </a:cubicBezTo>
                <a:cubicBezTo>
                  <a:pt x="303" y="230"/>
                  <a:pt x="298" y="239"/>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9"/>
                  <a:pt x="16" y="230"/>
                  <a:pt x="12" y="219"/>
                </a:cubicBezTo>
                <a:cubicBezTo>
                  <a:pt x="8" y="209"/>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3"/>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3"/>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69" name="CuadroTexto 868"/>
          <p:cNvSpPr txBox="1"/>
          <p:nvPr/>
        </p:nvSpPr>
        <p:spPr>
          <a:xfrm>
            <a:off x="838080" y="954000"/>
            <a:ext cx="288972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Clases Abstractas</a:t>
            </a:r>
            <a:endParaRPr lang="en-US" sz="2700" b="0" u="none" strike="noStrike">
              <a:solidFill>
                <a:srgbClr val="000000"/>
              </a:solidFill>
              <a:effectLst/>
              <a:uFillTx/>
              <a:latin typeface="Times New Roman"/>
            </a:endParaRPr>
          </a:p>
        </p:txBody>
      </p:sp>
      <p:sp>
        <p:nvSpPr>
          <p:cNvPr id="870" name="CuadroTexto 869"/>
          <p:cNvSpPr txBox="1"/>
          <p:nvPr/>
        </p:nvSpPr>
        <p:spPr>
          <a:xfrm>
            <a:off x="1028520" y="2082600"/>
            <a:ext cx="846216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En Java se dice que son </a:t>
            </a:r>
            <a:r>
              <a:rPr lang="en-US" sz="1500" b="0" u="none" strike="noStrike">
                <a:solidFill>
                  <a:srgbClr val="57068C"/>
                </a:solidFill>
                <a:effectLst/>
                <a:uFillTx/>
                <a:latin typeface="Montserrat"/>
                <a:ea typeface="Montserrat"/>
              </a:rPr>
              <a:t>clases abstractas</a:t>
            </a:r>
            <a:r>
              <a:rPr lang="en-US" sz="1500" b="0" u="none" strike="noStrike">
                <a:solidFill>
                  <a:srgbClr val="333333"/>
                </a:solidFill>
                <a:effectLst/>
                <a:uFillTx/>
                <a:latin typeface="Montserrat"/>
                <a:ea typeface="Montserrat"/>
              </a:rPr>
              <a:t> aquellas clases base (superclases) de las que no se</a:t>
            </a:r>
            <a:endParaRPr lang="en-US" sz="1500" b="0" u="none" strike="noStrike">
              <a:solidFill>
                <a:srgbClr val="000000"/>
              </a:solidFill>
              <a:effectLst/>
              <a:uFillTx/>
              <a:latin typeface="Times New Roman"/>
            </a:endParaRPr>
          </a:p>
        </p:txBody>
      </p:sp>
      <p:sp>
        <p:nvSpPr>
          <p:cNvPr id="871" name="Forma libre: forma 870"/>
          <p:cNvSpPr/>
          <p:nvPr/>
        </p:nvSpPr>
        <p:spPr>
          <a:xfrm>
            <a:off x="761760" y="299052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9"/>
                </a:cubicBezTo>
                <a:cubicBezTo>
                  <a:pt x="5" y="119"/>
                  <a:pt x="8" y="109"/>
                  <a:pt x="12" y="99"/>
                </a:cubicBezTo>
                <a:cubicBezTo>
                  <a:pt x="16" y="89"/>
                  <a:pt x="21" y="80"/>
                  <a:pt x="27" y="71"/>
                </a:cubicBezTo>
                <a:cubicBezTo>
                  <a:pt x="33" y="62"/>
                  <a:pt x="39" y="54"/>
                  <a:pt x="47" y="47"/>
                </a:cubicBezTo>
                <a:cubicBezTo>
                  <a:pt x="54" y="40"/>
                  <a:pt x="62" y="33"/>
                  <a:pt x="71" y="27"/>
                </a:cubicBezTo>
                <a:cubicBezTo>
                  <a:pt x="79" y="21"/>
                  <a:pt x="89" y="16"/>
                  <a:pt x="98" y="12"/>
                </a:cubicBezTo>
                <a:cubicBezTo>
                  <a:pt x="108" y="9"/>
                  <a:pt x="118" y="5"/>
                  <a:pt x="128" y="3"/>
                </a:cubicBezTo>
                <a:cubicBezTo>
                  <a:pt x="138" y="1"/>
                  <a:pt x="148" y="0"/>
                  <a:pt x="159" y="0"/>
                </a:cubicBezTo>
                <a:cubicBezTo>
                  <a:pt x="169" y="0"/>
                  <a:pt x="180" y="1"/>
                  <a:pt x="190" y="3"/>
                </a:cubicBezTo>
                <a:cubicBezTo>
                  <a:pt x="200" y="5"/>
                  <a:pt x="210" y="9"/>
                  <a:pt x="220" y="12"/>
                </a:cubicBezTo>
                <a:cubicBezTo>
                  <a:pt x="229" y="16"/>
                  <a:pt x="238" y="21"/>
                  <a:pt x="247" y="27"/>
                </a:cubicBezTo>
                <a:cubicBezTo>
                  <a:pt x="256" y="33"/>
                  <a:pt x="265" y="40"/>
                  <a:pt x="272" y="47"/>
                </a:cubicBezTo>
                <a:cubicBezTo>
                  <a:pt x="280" y="54"/>
                  <a:pt x="286" y="62"/>
                  <a:pt x="292" y="71"/>
                </a:cubicBezTo>
                <a:cubicBezTo>
                  <a:pt x="298" y="80"/>
                  <a:pt x="303" y="89"/>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72" name="CuadroTexto 871"/>
          <p:cNvSpPr txBox="1"/>
          <p:nvPr/>
        </p:nvSpPr>
        <p:spPr>
          <a:xfrm>
            <a:off x="1028520" y="2387520"/>
            <a:ext cx="68839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permite la creación de objetos. Para ello, se utiliza la palabra clave </a:t>
            </a:r>
            <a:r>
              <a:rPr lang="en-US" sz="1500" b="0" u="none" strike="noStrike">
                <a:solidFill>
                  <a:srgbClr val="57068C"/>
                </a:solidFill>
                <a:effectLst/>
                <a:uFillTx/>
                <a:latin typeface="Montserrat"/>
                <a:ea typeface="Montserrat"/>
              </a:rPr>
              <a:t>abstract</a:t>
            </a:r>
            <a:r>
              <a:rPr lang="en-US" sz="1500" b="0" u="none" strike="noStrike">
                <a:solidFill>
                  <a:srgbClr val="333333"/>
                </a:solidFill>
                <a:effectLst/>
                <a:uFillTx/>
                <a:latin typeface="Montserrat"/>
                <a:ea typeface="Montserrat"/>
              </a:rPr>
              <a:t>.</a:t>
            </a:r>
            <a:endParaRPr lang="en-US" sz="1500" b="0" u="none" strike="noStrike">
              <a:solidFill>
                <a:srgbClr val="000000"/>
              </a:solidFill>
              <a:effectLst/>
              <a:uFillTx/>
              <a:latin typeface="Times New Roman"/>
            </a:endParaRPr>
          </a:p>
        </p:txBody>
      </p:sp>
      <p:sp>
        <p:nvSpPr>
          <p:cNvPr id="873" name="CuadroTexto 872"/>
          <p:cNvSpPr txBox="1"/>
          <p:nvPr/>
        </p:nvSpPr>
        <p:spPr>
          <a:xfrm>
            <a:off x="1028520" y="2930400"/>
            <a:ext cx="85636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En una clase abstracta es posible deﬁnir </a:t>
            </a:r>
            <a:r>
              <a:rPr lang="en-US" sz="1500" b="0" u="none" strike="noStrike">
                <a:solidFill>
                  <a:srgbClr val="57068C"/>
                </a:solidFill>
                <a:effectLst/>
                <a:uFillTx/>
                <a:latin typeface="Montserrat"/>
                <a:ea typeface="Montserrat"/>
              </a:rPr>
              <a:t>métodos abstractos</a:t>
            </a:r>
            <a:r>
              <a:rPr lang="en-US" sz="1500" b="0" u="none" strike="noStrike">
                <a:solidFill>
                  <a:srgbClr val="333333"/>
                </a:solidFill>
                <a:effectLst/>
                <a:uFillTx/>
                <a:latin typeface="Montserrat"/>
                <a:ea typeface="Montserrat"/>
              </a:rPr>
              <a:t>, los cuales se caracterizan por el</a:t>
            </a:r>
            <a:endParaRPr lang="en-US" sz="1500" b="0" u="none" strike="noStrike">
              <a:solidFill>
                <a:srgbClr val="000000"/>
              </a:solidFill>
              <a:effectLst/>
              <a:uFillTx/>
              <a:latin typeface="Times New Roman"/>
            </a:endParaRPr>
          </a:p>
        </p:txBody>
      </p:sp>
      <p:sp>
        <p:nvSpPr>
          <p:cNvPr id="874" name="CuadroTexto 873"/>
          <p:cNvSpPr txBox="1"/>
          <p:nvPr/>
        </p:nvSpPr>
        <p:spPr>
          <a:xfrm>
            <a:off x="1028520" y="3234960"/>
            <a:ext cx="81918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hecho de que no pueden ser implementados en la clase base. De ellos, solo se escribe su</a:t>
            </a:r>
            <a:endParaRPr lang="en-US" sz="1500" b="0" u="none" strike="noStrike">
              <a:solidFill>
                <a:srgbClr val="000000"/>
              </a:solidFill>
              <a:effectLst/>
              <a:uFillTx/>
              <a:latin typeface="Times New Roman"/>
            </a:endParaRPr>
          </a:p>
        </p:txBody>
      </p:sp>
      <p:sp>
        <p:nvSpPr>
          <p:cNvPr id="875" name="CuadroTexto 874"/>
          <p:cNvSpPr txBox="1"/>
          <p:nvPr/>
        </p:nvSpPr>
        <p:spPr>
          <a:xfrm>
            <a:off x="1028520" y="3549240"/>
            <a:ext cx="82720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signatura en la superclase, y su funcionalidad polimórﬁca tiene que indicarse en las clases</a:t>
            </a:r>
            <a:endParaRPr lang="en-US" sz="1500" b="0" u="none" strike="noStrike">
              <a:solidFill>
                <a:srgbClr val="000000"/>
              </a:solidFill>
              <a:effectLst/>
              <a:uFillTx/>
              <a:latin typeface="Times New Roman"/>
            </a:endParaRPr>
          </a:p>
        </p:txBody>
      </p:sp>
      <p:sp>
        <p:nvSpPr>
          <p:cNvPr id="876" name="Forma libre: forma 875"/>
          <p:cNvSpPr/>
          <p:nvPr/>
        </p:nvSpPr>
        <p:spPr>
          <a:xfrm>
            <a:off x="761760" y="445752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8"/>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8"/>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8"/>
                  <a:pt x="3" y="128"/>
                </a:cubicBezTo>
                <a:cubicBezTo>
                  <a:pt x="5" y="118"/>
                  <a:pt x="8" y="108"/>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8"/>
                  <a:pt x="314" y="118"/>
                  <a:pt x="316" y="128"/>
                </a:cubicBezTo>
                <a:cubicBezTo>
                  <a:pt x="318" y="138"/>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77" name="CuadroTexto 876"/>
          <p:cNvSpPr txBox="1"/>
          <p:nvPr/>
        </p:nvSpPr>
        <p:spPr>
          <a:xfrm>
            <a:off x="1028520" y="3854160"/>
            <a:ext cx="19846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derivadas (subclases).</a:t>
            </a:r>
            <a:endParaRPr lang="en-US" sz="1500" b="0" u="none" strike="noStrike">
              <a:solidFill>
                <a:srgbClr val="000000"/>
              </a:solidFill>
              <a:effectLst/>
              <a:uFillTx/>
              <a:latin typeface="Times New Roman"/>
            </a:endParaRPr>
          </a:p>
        </p:txBody>
      </p:sp>
      <p:sp>
        <p:nvSpPr>
          <p:cNvPr id="878" name="Forma libre: forma 877"/>
          <p:cNvSpPr/>
          <p:nvPr/>
        </p:nvSpPr>
        <p:spPr>
          <a:xfrm>
            <a:off x="761760" y="4991040"/>
            <a:ext cx="114840" cy="114480"/>
          </a:xfrm>
          <a:custGeom>
            <a:avLst/>
            <a:gdLst/>
            <a:ahLst/>
            <a:cxnLst/>
            <a:rect l="0" t="0" r="r" b="b"/>
            <a:pathLst>
              <a:path w="319" h="318">
                <a:moveTo>
                  <a:pt x="319" y="158"/>
                </a:moveTo>
                <a:cubicBezTo>
                  <a:pt x="319" y="169"/>
                  <a:pt x="318" y="179"/>
                  <a:pt x="316" y="189"/>
                </a:cubicBezTo>
                <a:cubicBezTo>
                  <a:pt x="314" y="200"/>
                  <a:pt x="311" y="210"/>
                  <a:pt x="307" y="219"/>
                </a:cubicBezTo>
                <a:cubicBezTo>
                  <a:pt x="303" y="229"/>
                  <a:pt x="298" y="238"/>
                  <a:pt x="292" y="248"/>
                </a:cubicBezTo>
                <a:cubicBezTo>
                  <a:pt x="286" y="256"/>
                  <a:pt x="280" y="264"/>
                  <a:pt x="272" y="272"/>
                </a:cubicBezTo>
                <a:cubicBezTo>
                  <a:pt x="265" y="279"/>
                  <a:pt x="256" y="286"/>
                  <a:pt x="247" y="291"/>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1"/>
                </a:cubicBezTo>
                <a:cubicBezTo>
                  <a:pt x="62" y="286"/>
                  <a:pt x="54" y="279"/>
                  <a:pt x="47" y="272"/>
                </a:cubicBezTo>
                <a:cubicBezTo>
                  <a:pt x="39" y="264"/>
                  <a:pt x="33" y="256"/>
                  <a:pt x="27" y="248"/>
                </a:cubicBezTo>
                <a:cubicBezTo>
                  <a:pt x="21" y="238"/>
                  <a:pt x="16" y="229"/>
                  <a:pt x="12" y="219"/>
                </a:cubicBezTo>
                <a:cubicBezTo>
                  <a:pt x="8" y="210"/>
                  <a:pt x="5" y="200"/>
                  <a:pt x="3" y="189"/>
                </a:cubicBezTo>
                <a:cubicBezTo>
                  <a:pt x="1" y="179"/>
                  <a:pt x="0" y="169"/>
                  <a:pt x="0" y="158"/>
                </a:cubicBezTo>
                <a:cubicBezTo>
                  <a:pt x="0" y="148"/>
                  <a:pt x="1" y="138"/>
                  <a:pt x="3" y="127"/>
                </a:cubicBezTo>
                <a:cubicBezTo>
                  <a:pt x="5" y="117"/>
                  <a:pt x="8" y="107"/>
                  <a:pt x="12" y="98"/>
                </a:cubicBezTo>
                <a:cubicBezTo>
                  <a:pt x="16" y="88"/>
                  <a:pt x="21" y="79"/>
                  <a:pt x="27" y="70"/>
                </a:cubicBezTo>
                <a:cubicBezTo>
                  <a:pt x="33" y="62"/>
                  <a:pt x="39" y="54"/>
                  <a:pt x="47" y="46"/>
                </a:cubicBezTo>
                <a:cubicBezTo>
                  <a:pt x="54" y="39"/>
                  <a:pt x="62" y="32"/>
                  <a:pt x="71" y="26"/>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6"/>
                </a:cubicBezTo>
                <a:cubicBezTo>
                  <a:pt x="256" y="32"/>
                  <a:pt x="265" y="39"/>
                  <a:pt x="272" y="46"/>
                </a:cubicBezTo>
                <a:cubicBezTo>
                  <a:pt x="280" y="54"/>
                  <a:pt x="286" y="62"/>
                  <a:pt x="292" y="70"/>
                </a:cubicBezTo>
                <a:cubicBezTo>
                  <a:pt x="298" y="79"/>
                  <a:pt x="303" y="88"/>
                  <a:pt x="307" y="98"/>
                </a:cubicBezTo>
                <a:cubicBezTo>
                  <a:pt x="311" y="107"/>
                  <a:pt x="314" y="117"/>
                  <a:pt x="316" y="127"/>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79" name="CuadroTexto 878"/>
          <p:cNvSpPr txBox="1"/>
          <p:nvPr/>
        </p:nvSpPr>
        <p:spPr>
          <a:xfrm>
            <a:off x="1028520" y="4397040"/>
            <a:ext cx="312300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Se utilizan solo como super clases</a:t>
            </a:r>
            <a:endParaRPr lang="en-US" sz="1500" b="0" u="none" strike="noStrike">
              <a:solidFill>
                <a:srgbClr val="000000"/>
              </a:solidFill>
              <a:effectLst/>
              <a:uFillTx/>
              <a:latin typeface="Times New Roman"/>
            </a:endParaRPr>
          </a:p>
        </p:txBody>
      </p:sp>
      <p:sp>
        <p:nvSpPr>
          <p:cNvPr id="880" name="Forma libre: forma 879"/>
          <p:cNvSpPr/>
          <p:nvPr/>
        </p:nvSpPr>
        <p:spPr>
          <a:xfrm>
            <a:off x="761760" y="553392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6"/>
                  <a:pt x="280" y="264"/>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4"/>
                  <a:pt x="33" y="256"/>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8"/>
                  <a:pt x="8" y="108"/>
                  <a:pt x="12" y="99"/>
                </a:cubicBezTo>
                <a:cubicBezTo>
                  <a:pt x="16" y="89"/>
                  <a:pt x="21" y="80"/>
                  <a:pt x="27" y="71"/>
                </a:cubicBezTo>
                <a:cubicBezTo>
                  <a:pt x="33" y="63"/>
                  <a:pt x="39" y="55"/>
                  <a:pt x="47" y="47"/>
                </a:cubicBezTo>
                <a:cubicBezTo>
                  <a:pt x="54" y="40"/>
                  <a:pt x="62" y="33"/>
                  <a:pt x="71" y="28"/>
                </a:cubicBezTo>
                <a:cubicBezTo>
                  <a:pt x="79" y="22"/>
                  <a:pt x="89" y="17"/>
                  <a:pt x="98" y="13"/>
                </a:cubicBezTo>
                <a:cubicBezTo>
                  <a:pt x="108" y="9"/>
                  <a:pt x="118" y="6"/>
                  <a:pt x="128" y="4"/>
                </a:cubicBezTo>
                <a:cubicBezTo>
                  <a:pt x="138" y="1"/>
                  <a:pt x="148" y="0"/>
                  <a:pt x="159" y="0"/>
                </a:cubicBezTo>
                <a:cubicBezTo>
                  <a:pt x="169" y="0"/>
                  <a:pt x="180" y="1"/>
                  <a:pt x="190" y="4"/>
                </a:cubicBezTo>
                <a:cubicBezTo>
                  <a:pt x="200" y="6"/>
                  <a:pt x="210" y="9"/>
                  <a:pt x="220" y="13"/>
                </a:cubicBezTo>
                <a:cubicBezTo>
                  <a:pt x="229" y="17"/>
                  <a:pt x="238" y="22"/>
                  <a:pt x="247" y="28"/>
                </a:cubicBezTo>
                <a:cubicBezTo>
                  <a:pt x="256" y="33"/>
                  <a:pt x="265" y="40"/>
                  <a:pt x="272" y="47"/>
                </a:cubicBezTo>
                <a:cubicBezTo>
                  <a:pt x="280" y="55"/>
                  <a:pt x="286" y="63"/>
                  <a:pt x="292" y="71"/>
                </a:cubicBezTo>
                <a:cubicBezTo>
                  <a:pt x="298" y="80"/>
                  <a:pt x="303" y="89"/>
                  <a:pt x="307" y="99"/>
                </a:cubicBezTo>
                <a:cubicBezTo>
                  <a:pt x="311" y="108"/>
                  <a:pt x="314" y="118"/>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81" name="CuadroTexto 880"/>
          <p:cNvSpPr txBox="1"/>
          <p:nvPr/>
        </p:nvSpPr>
        <p:spPr>
          <a:xfrm>
            <a:off x="1028520" y="4930560"/>
            <a:ext cx="298620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No se pueden instanciar objetos</a:t>
            </a:r>
            <a:endParaRPr lang="en-US" sz="1500" b="0" u="none" strike="noStrike">
              <a:solidFill>
                <a:srgbClr val="000000"/>
              </a:solidFill>
              <a:effectLst/>
              <a:uFillTx/>
              <a:latin typeface="Times New Roman"/>
            </a:endParaRPr>
          </a:p>
        </p:txBody>
      </p:sp>
      <p:sp>
        <p:nvSpPr>
          <p:cNvPr id="882" name="Forma libre: forma 881"/>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83" name="CuadroTexto 882"/>
          <p:cNvSpPr txBox="1"/>
          <p:nvPr/>
        </p:nvSpPr>
        <p:spPr>
          <a:xfrm>
            <a:off x="1028520" y="5473440"/>
            <a:ext cx="8237160" cy="231840"/>
          </a:xfrm>
          <a:prstGeom prst="rect">
            <a:avLst/>
          </a:prstGeom>
          <a:noFill/>
          <a:ln w="0">
            <a:noFill/>
          </a:ln>
        </p:spPr>
        <p:txBody>
          <a:bodyPr wrap="none" lIns="0" tIns="0" rIns="0" bIns="0" anchor="t">
            <a:spAutoFit/>
          </a:bodyPr>
          <a:lstStyle/>
          <a:p>
            <a:r>
              <a:rPr lang="en-US" sz="1500" b="0" u="none" strike="noStrike">
                <a:solidFill>
                  <a:srgbClr val="57068C"/>
                </a:solidFill>
                <a:effectLst/>
                <a:uFillTx/>
                <a:latin typeface="Montserrat"/>
                <a:ea typeface="Montserrat"/>
              </a:rPr>
              <a:t>Sirve para proporcionar una super clase apropiada</a:t>
            </a:r>
            <a:r>
              <a:rPr lang="en-US" sz="1500" b="0" u="none" strike="noStrike">
                <a:solidFill>
                  <a:srgbClr val="333333"/>
                </a:solidFill>
                <a:effectLst/>
                <a:uFillTx/>
                <a:latin typeface="Montserrat"/>
                <a:ea typeface="Montserrat"/>
              </a:rPr>
              <a:t> a partir de la cual heredan otras clases</a:t>
            </a:r>
            <a:endParaRPr lang="en-US" sz="1500" b="0" u="none" strike="noStrike">
              <a:solidFill>
                <a:srgbClr val="000000"/>
              </a:solidFill>
              <a:effectLst/>
              <a:uFillTx/>
              <a:latin typeface="Times New Roman"/>
            </a:endParaRPr>
          </a:p>
        </p:txBody>
      </p:sp>
      <p:sp>
        <p:nvSpPr>
          <p:cNvPr id="884" name="CuadroTexto 883"/>
          <p:cNvSpPr txBox="1"/>
          <p:nvPr/>
        </p:nvSpPr>
        <p:spPr>
          <a:xfrm>
            <a:off x="762120" y="6395400"/>
            <a:ext cx="293832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Información conﬁdencial – © CHOUCAIR 2016</a:t>
            </a:r>
            <a:endParaRPr lang="en-US" sz="1050" b="0" u="none" strike="noStrike">
              <a:solidFill>
                <a:srgbClr val="000000"/>
              </a:solidFill>
              <a:effectLst/>
              <a:uFillTx/>
              <a:latin typeface="Times New Roman"/>
            </a:endParaRPr>
          </a:p>
        </p:txBody>
      </p:sp>
      <p:sp>
        <p:nvSpPr>
          <p:cNvPr id="885" name="CuadroTexto 884"/>
          <p:cNvSpPr txBox="1"/>
          <p:nvPr/>
        </p:nvSpPr>
        <p:spPr>
          <a:xfrm>
            <a:off x="11273400" y="6395400"/>
            <a:ext cx="15192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59</a:t>
            </a:r>
            <a:endParaRPr lang="en-US" sz="1050" b="0" u="none" strike="noStrike">
              <a:solidFill>
                <a:srgbClr val="000000"/>
              </a:solidFill>
              <a:effectLst/>
              <a:uFillTx/>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8" name="Forma libre: forma 887"/>
          <p:cNvSpPr/>
          <p:nvPr/>
        </p:nvSpPr>
        <p:spPr>
          <a:xfrm>
            <a:off x="0" y="761760"/>
            <a:ext cx="8325000" cy="810000"/>
          </a:xfrm>
          <a:custGeom>
            <a:avLst/>
            <a:gdLst/>
            <a:ahLst/>
            <a:cxnLst/>
            <a:rect l="0" t="0" r="r" b="b"/>
            <a:pathLst>
              <a:path w="23125" h="2250">
                <a:moveTo>
                  <a:pt x="0" y="0"/>
                </a:moveTo>
                <a:lnTo>
                  <a:pt x="23125" y="0"/>
                </a:lnTo>
                <a:lnTo>
                  <a:pt x="23125"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89" name="Forma libre: forma 888"/>
          <p:cNvSpPr/>
          <p:nvPr/>
        </p:nvSpPr>
        <p:spPr>
          <a:xfrm>
            <a:off x="761760" y="2104920"/>
            <a:ext cx="3353040" cy="3238920"/>
          </a:xfrm>
          <a:custGeom>
            <a:avLst/>
            <a:gdLst/>
            <a:ahLst/>
            <a:cxnLst/>
            <a:rect l="0" t="0" r="r" b="b"/>
            <a:pathLst>
              <a:path w="9314" h="8997">
                <a:moveTo>
                  <a:pt x="0" y="0"/>
                </a:moveTo>
                <a:lnTo>
                  <a:pt x="9314" y="0"/>
                </a:lnTo>
                <a:lnTo>
                  <a:pt x="9314" y="8997"/>
                </a:lnTo>
                <a:lnTo>
                  <a:pt x="0" y="8997"/>
                </a:lnTo>
                <a:lnTo>
                  <a:pt x="0" y="0"/>
                </a:lnTo>
                <a:close/>
              </a:path>
            </a:pathLst>
          </a:custGeom>
          <a:solidFill>
            <a:srgbClr val="FFFFF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890" name="Imagen 889"/>
          <p:cNvPicPr/>
          <p:nvPr/>
        </p:nvPicPr>
        <p:blipFill>
          <a:blip r:embed="rId2"/>
          <a:stretch/>
        </p:blipFill>
        <p:spPr>
          <a:xfrm>
            <a:off x="762120" y="2933640"/>
            <a:ext cx="3352320" cy="1580760"/>
          </a:xfrm>
          <a:prstGeom prst="rect">
            <a:avLst/>
          </a:prstGeom>
          <a:noFill/>
          <a:ln w="0">
            <a:noFill/>
          </a:ln>
        </p:spPr>
      </p:pic>
      <p:sp>
        <p:nvSpPr>
          <p:cNvPr id="891" name="CuadroTexto 890"/>
          <p:cNvSpPr txBox="1"/>
          <p:nvPr/>
        </p:nvSpPr>
        <p:spPr>
          <a:xfrm>
            <a:off x="838080" y="954000"/>
            <a:ext cx="62848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Clases y Métodos Abstractos - Sintaxis</a:t>
            </a:r>
            <a:endParaRPr lang="en-US" sz="2700" b="0" u="none" strike="noStrike">
              <a:solidFill>
                <a:srgbClr val="000000"/>
              </a:solidFill>
              <a:effectLst/>
              <a:uFillTx/>
              <a:latin typeface="Times New Roman"/>
            </a:endParaRPr>
          </a:p>
        </p:txBody>
      </p:sp>
      <p:sp>
        <p:nvSpPr>
          <p:cNvPr id="892" name="Forma libre: forma 891"/>
          <p:cNvSpPr/>
          <p:nvPr/>
        </p:nvSpPr>
        <p:spPr>
          <a:xfrm>
            <a:off x="4419360" y="2104920"/>
            <a:ext cx="3353040" cy="3238920"/>
          </a:xfrm>
          <a:custGeom>
            <a:avLst/>
            <a:gdLst/>
            <a:ahLst/>
            <a:cxnLst/>
            <a:rect l="0" t="0" r="r" b="b"/>
            <a:pathLst>
              <a:path w="9314" h="8997">
                <a:moveTo>
                  <a:pt x="0" y="0"/>
                </a:moveTo>
                <a:lnTo>
                  <a:pt x="9314" y="0"/>
                </a:lnTo>
                <a:lnTo>
                  <a:pt x="9314" y="8997"/>
                </a:lnTo>
                <a:lnTo>
                  <a:pt x="0" y="8997"/>
                </a:lnTo>
                <a:lnTo>
                  <a:pt x="0" y="0"/>
                </a:lnTo>
                <a:close/>
              </a:path>
            </a:pathLst>
          </a:custGeom>
          <a:solidFill>
            <a:srgbClr val="FFFFF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893" name="Imagen 892"/>
          <p:cNvPicPr/>
          <p:nvPr/>
        </p:nvPicPr>
        <p:blipFill>
          <a:blip r:embed="rId3"/>
          <a:stretch/>
        </p:blipFill>
        <p:spPr>
          <a:xfrm>
            <a:off x="4419720" y="3286080"/>
            <a:ext cx="3352320" cy="875880"/>
          </a:xfrm>
          <a:prstGeom prst="rect">
            <a:avLst/>
          </a:prstGeom>
          <a:noFill/>
          <a:ln w="0">
            <a:noFill/>
          </a:ln>
        </p:spPr>
      </p:pic>
      <p:sp>
        <p:nvSpPr>
          <p:cNvPr id="894" name="CuadroTexto 893"/>
          <p:cNvSpPr txBox="1"/>
          <p:nvPr/>
        </p:nvSpPr>
        <p:spPr>
          <a:xfrm>
            <a:off x="1829880" y="5472360"/>
            <a:ext cx="114372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Clase Abstracta</a:t>
            </a:r>
            <a:endParaRPr lang="en-US" sz="1200" b="0" u="none" strike="noStrike">
              <a:solidFill>
                <a:srgbClr val="000000"/>
              </a:solidFill>
              <a:effectLst/>
              <a:uFillTx/>
              <a:latin typeface="Times New Roman"/>
            </a:endParaRPr>
          </a:p>
        </p:txBody>
      </p:sp>
      <p:sp>
        <p:nvSpPr>
          <p:cNvPr id="895" name="Forma libre: forma 894"/>
          <p:cNvSpPr/>
          <p:nvPr/>
        </p:nvSpPr>
        <p:spPr>
          <a:xfrm>
            <a:off x="8076960" y="2104920"/>
            <a:ext cx="3353040" cy="3238920"/>
          </a:xfrm>
          <a:custGeom>
            <a:avLst/>
            <a:gdLst/>
            <a:ahLst/>
            <a:cxnLst/>
            <a:rect l="0" t="0" r="r" b="b"/>
            <a:pathLst>
              <a:path w="9314" h="8997">
                <a:moveTo>
                  <a:pt x="0" y="0"/>
                </a:moveTo>
                <a:lnTo>
                  <a:pt x="9314" y="0"/>
                </a:lnTo>
                <a:lnTo>
                  <a:pt x="9314" y="8997"/>
                </a:lnTo>
                <a:lnTo>
                  <a:pt x="0" y="8997"/>
                </a:lnTo>
                <a:lnTo>
                  <a:pt x="0" y="0"/>
                </a:lnTo>
                <a:close/>
              </a:path>
            </a:pathLst>
          </a:custGeom>
          <a:solidFill>
            <a:srgbClr val="FFFFF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896" name="Imagen 895"/>
          <p:cNvPicPr/>
          <p:nvPr/>
        </p:nvPicPr>
        <p:blipFill>
          <a:blip r:embed="rId4"/>
          <a:stretch/>
        </p:blipFill>
        <p:spPr>
          <a:xfrm>
            <a:off x="8077320" y="3171960"/>
            <a:ext cx="3352320" cy="1104480"/>
          </a:xfrm>
          <a:prstGeom prst="rect">
            <a:avLst/>
          </a:prstGeom>
          <a:noFill/>
          <a:ln w="0">
            <a:noFill/>
          </a:ln>
        </p:spPr>
      </p:pic>
      <p:sp>
        <p:nvSpPr>
          <p:cNvPr id="897" name="CuadroTexto 896"/>
          <p:cNvSpPr txBox="1"/>
          <p:nvPr/>
        </p:nvSpPr>
        <p:spPr>
          <a:xfrm>
            <a:off x="5392080" y="5472360"/>
            <a:ext cx="133920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Método Abstracto</a:t>
            </a:r>
            <a:endParaRPr lang="en-US" sz="1200" b="0" u="none" strike="noStrike">
              <a:solidFill>
                <a:srgbClr val="000000"/>
              </a:solidFill>
              <a:effectLst/>
              <a:uFillTx/>
              <a:latin typeface="Times New Roman"/>
            </a:endParaRPr>
          </a:p>
        </p:txBody>
      </p:sp>
      <p:sp>
        <p:nvSpPr>
          <p:cNvPr id="898" name="Forma libre: forma 897"/>
          <p:cNvSpPr/>
          <p:nvPr/>
        </p:nvSpPr>
        <p:spPr>
          <a:xfrm>
            <a:off x="761760" y="61434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99" name="CuadroTexto 898"/>
          <p:cNvSpPr txBox="1"/>
          <p:nvPr/>
        </p:nvSpPr>
        <p:spPr>
          <a:xfrm>
            <a:off x="9102960" y="5472360"/>
            <a:ext cx="125352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Implementación</a:t>
            </a:r>
            <a:endParaRPr lang="en-US" sz="1200" b="0" u="none" strike="noStrike">
              <a:solidFill>
                <a:srgbClr val="000000"/>
              </a:solidFill>
              <a:effectLst/>
              <a:uFillTx/>
              <a:latin typeface="Times New Roman"/>
            </a:endParaRPr>
          </a:p>
        </p:txBody>
      </p:sp>
      <p:sp>
        <p:nvSpPr>
          <p:cNvPr id="900" name="CuadroTexto 899"/>
          <p:cNvSpPr txBox="1"/>
          <p:nvPr/>
        </p:nvSpPr>
        <p:spPr>
          <a:xfrm>
            <a:off x="762120" y="6395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901" name="CuadroTexto 900"/>
          <p:cNvSpPr txBox="1"/>
          <p:nvPr/>
        </p:nvSpPr>
        <p:spPr>
          <a:xfrm>
            <a:off x="11260440" y="6395400"/>
            <a:ext cx="16560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60</a:t>
            </a:r>
            <a:endParaRPr lang="en-US" sz="1050" b="0" u="none" strike="noStrike">
              <a:solidFill>
                <a:srgbClr val="000000"/>
              </a:solidFill>
              <a:effectLst/>
              <a:uFillTx/>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4" name="Forma libre: forma 903"/>
          <p:cNvSpPr/>
          <p:nvPr/>
        </p:nvSpPr>
        <p:spPr>
          <a:xfrm>
            <a:off x="0" y="761760"/>
            <a:ext cx="5705640" cy="810000"/>
          </a:xfrm>
          <a:custGeom>
            <a:avLst/>
            <a:gdLst/>
            <a:ahLst/>
            <a:cxnLst/>
            <a:rect l="0" t="0" r="r" b="b"/>
            <a:pathLst>
              <a:path w="15849" h="2250">
                <a:moveTo>
                  <a:pt x="0" y="0"/>
                </a:moveTo>
                <a:lnTo>
                  <a:pt x="15849" y="0"/>
                </a:lnTo>
                <a:lnTo>
                  <a:pt x="15849"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05" name="CuadroTexto 904"/>
          <p:cNvSpPr txBox="1"/>
          <p:nvPr/>
        </p:nvSpPr>
        <p:spPr>
          <a:xfrm>
            <a:off x="838080" y="954000"/>
            <a:ext cx="406692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Ejemplo Clase Abstracta</a:t>
            </a:r>
            <a:endParaRPr lang="en-US" sz="2700" b="0" u="none" strike="noStrike">
              <a:solidFill>
                <a:srgbClr val="000000"/>
              </a:solidFill>
              <a:effectLst/>
              <a:uFillTx/>
              <a:latin typeface="Times New Roman"/>
            </a:endParaRPr>
          </a:p>
        </p:txBody>
      </p:sp>
      <p:sp>
        <p:nvSpPr>
          <p:cNvPr id="906" name="CuadroTexto 905"/>
          <p:cNvSpPr txBox="1"/>
          <p:nvPr/>
        </p:nvSpPr>
        <p:spPr>
          <a:xfrm>
            <a:off x="762120" y="1883880"/>
            <a:ext cx="264060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Clase Figura (Abstracta)</a:t>
            </a:r>
            <a:endParaRPr lang="en-US" sz="1800" b="0" u="none" strike="noStrike">
              <a:solidFill>
                <a:srgbClr val="000000"/>
              </a:solidFill>
              <a:effectLst/>
              <a:uFillTx/>
              <a:latin typeface="Times New Roman"/>
            </a:endParaRPr>
          </a:p>
        </p:txBody>
      </p:sp>
      <p:sp>
        <p:nvSpPr>
          <p:cNvPr id="907" name="CuadroTexto 906"/>
          <p:cNvSpPr txBox="1"/>
          <p:nvPr/>
        </p:nvSpPr>
        <p:spPr>
          <a:xfrm>
            <a:off x="762120" y="2281320"/>
            <a:ext cx="466884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Atributo: color | Constructor | Métodos: calcularArea (abstracto),</a:t>
            </a:r>
            <a:endParaRPr lang="en-US" sz="1200" b="0" u="none" strike="noStrike">
              <a:solidFill>
                <a:srgbClr val="000000"/>
              </a:solidFill>
              <a:effectLst/>
              <a:uFillTx/>
              <a:latin typeface="Times New Roman"/>
            </a:endParaRPr>
          </a:p>
        </p:txBody>
      </p:sp>
      <p:pic>
        <p:nvPicPr>
          <p:cNvPr id="908" name="Imagen 907"/>
          <p:cNvPicPr/>
          <p:nvPr/>
        </p:nvPicPr>
        <p:blipFill>
          <a:blip r:embed="rId2"/>
          <a:stretch/>
        </p:blipFill>
        <p:spPr>
          <a:xfrm>
            <a:off x="1028520" y="2905200"/>
            <a:ext cx="4609800" cy="3333240"/>
          </a:xfrm>
          <a:prstGeom prst="rect">
            <a:avLst/>
          </a:prstGeom>
          <a:noFill/>
          <a:ln w="0">
            <a:noFill/>
          </a:ln>
        </p:spPr>
      </p:pic>
      <p:sp>
        <p:nvSpPr>
          <p:cNvPr id="909" name="CuadroTexto 908"/>
          <p:cNvSpPr txBox="1"/>
          <p:nvPr/>
        </p:nvSpPr>
        <p:spPr>
          <a:xfrm>
            <a:off x="762120" y="2529000"/>
            <a:ext cx="64188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getColor</a:t>
            </a:r>
            <a:endParaRPr lang="en-US" sz="1200" b="0" u="none" strike="noStrike">
              <a:solidFill>
                <a:srgbClr val="000000"/>
              </a:solidFill>
              <a:effectLst/>
              <a:uFillTx/>
              <a:latin typeface="Times New Roman"/>
            </a:endParaRPr>
          </a:p>
        </p:txBody>
      </p:sp>
      <p:sp>
        <p:nvSpPr>
          <p:cNvPr id="910" name="CuadroTexto 909"/>
          <p:cNvSpPr txBox="1"/>
          <p:nvPr/>
        </p:nvSpPr>
        <p:spPr>
          <a:xfrm>
            <a:off x="6286320" y="2007720"/>
            <a:ext cx="1754640" cy="279360"/>
          </a:xfrm>
          <a:prstGeom prst="rect">
            <a:avLst/>
          </a:prstGeom>
          <a:noFill/>
          <a:ln w="0">
            <a:noFill/>
          </a:ln>
        </p:spPr>
        <p:txBody>
          <a:bodyPr wrap="none" lIns="0" tIns="0" rIns="0" bIns="0" anchor="t">
            <a:spAutoFit/>
          </a:bodyPr>
          <a:lstStyle/>
          <a:p>
            <a:r>
              <a:rPr lang="en-US" sz="1800" b="0" u="none" strike="noStrike">
                <a:solidFill>
                  <a:srgbClr val="57068C"/>
                </a:solidFill>
                <a:effectLst/>
                <a:uFillTx/>
                <a:latin typeface="Montserrat"/>
                <a:ea typeface="Montserrat"/>
              </a:rPr>
              <a:t>Clase Cuadrado</a:t>
            </a:r>
            <a:endParaRPr lang="en-US" sz="1800" b="0" u="none" strike="noStrike">
              <a:solidFill>
                <a:srgbClr val="000000"/>
              </a:solidFill>
              <a:effectLst/>
              <a:uFillTx/>
              <a:latin typeface="Times New Roman"/>
            </a:endParaRPr>
          </a:p>
        </p:txBody>
      </p:sp>
      <p:pic>
        <p:nvPicPr>
          <p:cNvPr id="911" name="Imagen 910"/>
          <p:cNvPicPr/>
          <p:nvPr/>
        </p:nvPicPr>
        <p:blipFill>
          <a:blip r:embed="rId3"/>
          <a:stretch/>
        </p:blipFill>
        <p:spPr>
          <a:xfrm>
            <a:off x="6905520" y="2781360"/>
            <a:ext cx="3904920" cy="3333240"/>
          </a:xfrm>
          <a:prstGeom prst="rect">
            <a:avLst/>
          </a:prstGeom>
          <a:noFill/>
          <a:ln w="0">
            <a:noFill/>
          </a:ln>
        </p:spPr>
      </p:pic>
      <p:sp>
        <p:nvSpPr>
          <p:cNvPr id="912" name="Forma libre: forma 911"/>
          <p:cNvSpPr/>
          <p:nvPr/>
        </p:nvSpPr>
        <p:spPr>
          <a:xfrm>
            <a:off x="761760" y="6467400"/>
            <a:ext cx="10668240" cy="9720"/>
          </a:xfrm>
          <a:custGeom>
            <a:avLst/>
            <a:gdLst/>
            <a:ahLst/>
            <a:cxnLst/>
            <a:rect l="0" t="0" r="r" b="b"/>
            <a:pathLst>
              <a:path w="29634" h="27">
                <a:moveTo>
                  <a:pt x="0" y="0"/>
                </a:moveTo>
                <a:lnTo>
                  <a:pt x="29634" y="0"/>
                </a:lnTo>
                <a:lnTo>
                  <a:pt x="29634" y="27"/>
                </a:lnTo>
                <a:lnTo>
                  <a:pt x="0" y="27"/>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13" name="CuadroTexto 912"/>
          <p:cNvSpPr txBox="1"/>
          <p:nvPr/>
        </p:nvSpPr>
        <p:spPr>
          <a:xfrm>
            <a:off x="6286320" y="2405160"/>
            <a:ext cx="495216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Atributo: lado | Constructor | Método: calcularArea (implementado)</a:t>
            </a:r>
            <a:endParaRPr lang="en-US" sz="1200" b="0" u="none" strike="noStrike">
              <a:solidFill>
                <a:srgbClr val="000000"/>
              </a:solidFill>
              <a:effectLst/>
              <a:uFillTx/>
              <a:latin typeface="Times New Roman"/>
            </a:endParaRPr>
          </a:p>
        </p:txBody>
      </p:sp>
      <p:sp>
        <p:nvSpPr>
          <p:cNvPr id="914" name="CuadroTexto 913"/>
          <p:cNvSpPr txBox="1"/>
          <p:nvPr/>
        </p:nvSpPr>
        <p:spPr>
          <a:xfrm>
            <a:off x="762120" y="671940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915" name="CuadroTexto 914"/>
          <p:cNvSpPr txBox="1"/>
          <p:nvPr/>
        </p:nvSpPr>
        <p:spPr>
          <a:xfrm>
            <a:off x="11300400" y="6719400"/>
            <a:ext cx="1328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61</a:t>
            </a:r>
            <a:endParaRPr lang="en-US" sz="1050" b="0" u="none" strike="noStrike">
              <a:solidFill>
                <a:srgbClr val="000000"/>
              </a:solidFill>
              <a:effectLst/>
              <a:uFillTx/>
              <a:latin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8" name="Forma libre: forma 917"/>
          <p:cNvSpPr/>
          <p:nvPr/>
        </p:nvSpPr>
        <p:spPr>
          <a:xfrm>
            <a:off x="0" y="761760"/>
            <a:ext cx="6810480" cy="667080"/>
          </a:xfrm>
          <a:custGeom>
            <a:avLst/>
            <a:gdLst/>
            <a:ahLst/>
            <a:cxnLst/>
            <a:rect l="0" t="0" r="r" b="b"/>
            <a:pathLst>
              <a:path w="18918" h="1853">
                <a:moveTo>
                  <a:pt x="0" y="0"/>
                </a:moveTo>
                <a:lnTo>
                  <a:pt x="18918" y="0"/>
                </a:lnTo>
                <a:lnTo>
                  <a:pt x="18918" y="1853"/>
                </a:lnTo>
                <a:lnTo>
                  <a:pt x="0" y="1853"/>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19" name="CuadroTexto 918"/>
          <p:cNvSpPr txBox="1"/>
          <p:nvPr/>
        </p:nvSpPr>
        <p:spPr>
          <a:xfrm>
            <a:off x="838080" y="914040"/>
            <a:ext cx="5027400" cy="349200"/>
          </a:xfrm>
          <a:prstGeom prst="rect">
            <a:avLst/>
          </a:prstGeom>
          <a:noFill/>
          <a:ln w="0">
            <a:noFill/>
          </a:ln>
        </p:spPr>
        <p:txBody>
          <a:bodyPr wrap="none" lIns="0" tIns="0" rIns="0" bIns="0" anchor="t">
            <a:spAutoFit/>
          </a:bodyPr>
          <a:lstStyle/>
          <a:p>
            <a:r>
              <a:rPr lang="en-US" sz="2250" b="0" u="none" strike="noStrike">
                <a:solidFill>
                  <a:srgbClr val="FFFFFF"/>
                </a:solidFill>
                <a:effectLst/>
                <a:uFillTx/>
                <a:latin typeface="Montserrat"/>
                <a:ea typeface="Montserrat"/>
              </a:rPr>
              <a:t>Ejemplo: Clase Abstracta - Triángulo</a:t>
            </a:r>
            <a:endParaRPr lang="en-US" sz="2250" b="0" u="none" strike="noStrike">
              <a:solidFill>
                <a:srgbClr val="000000"/>
              </a:solidFill>
              <a:effectLst/>
              <a:uFillTx/>
              <a:latin typeface="Times New Roman"/>
            </a:endParaRPr>
          </a:p>
        </p:txBody>
      </p:sp>
      <p:sp>
        <p:nvSpPr>
          <p:cNvPr id="920" name="CuadroTexto 919"/>
          <p:cNvSpPr txBox="1"/>
          <p:nvPr/>
        </p:nvSpPr>
        <p:spPr>
          <a:xfrm>
            <a:off x="762120" y="1643040"/>
            <a:ext cx="6842160" cy="186480"/>
          </a:xfrm>
          <a:prstGeom prst="rect">
            <a:avLst/>
          </a:prstGeom>
          <a:noFill/>
          <a:ln w="0">
            <a:noFill/>
          </a:ln>
        </p:spPr>
        <p:txBody>
          <a:bodyPr wrap="none" lIns="0" tIns="0" rIns="0" bIns="0" anchor="t">
            <a:spAutoFit/>
          </a:bodyPr>
          <a:lstStyle/>
          <a:p>
            <a:r>
              <a:rPr lang="en-US" sz="1200" b="0" u="none" strike="noStrike">
                <a:solidFill>
                  <a:srgbClr val="57068C"/>
                </a:solidFill>
                <a:effectLst/>
                <a:uFillTx/>
                <a:latin typeface="Montserrat"/>
                <a:ea typeface="Montserrat"/>
              </a:rPr>
              <a:t>Clase Triángulo:</a:t>
            </a:r>
            <a:r>
              <a:rPr lang="en-US" sz="1200" b="0" u="none" strike="noStrike">
                <a:solidFill>
                  <a:srgbClr val="333333"/>
                </a:solidFill>
                <a:effectLst/>
                <a:uFillTx/>
                <a:latin typeface="Montserrat"/>
                <a:ea typeface="Montserrat"/>
              </a:rPr>
              <a:t> Deﬁne dos atributos (base y altura), un constructor y el método calcularArea.</a:t>
            </a:r>
            <a:endParaRPr lang="en-US" sz="1200" b="0" u="none" strike="noStrike">
              <a:solidFill>
                <a:srgbClr val="000000"/>
              </a:solidFill>
              <a:effectLst/>
              <a:uFillTx/>
              <a:latin typeface="Times New Roman"/>
            </a:endParaRPr>
          </a:p>
        </p:txBody>
      </p:sp>
      <p:sp>
        <p:nvSpPr>
          <p:cNvPr id="921" name="Forma libre: forma 920"/>
          <p:cNvSpPr/>
          <p:nvPr/>
        </p:nvSpPr>
        <p:spPr>
          <a:xfrm>
            <a:off x="4410000" y="2352600"/>
            <a:ext cx="3372120" cy="2067120"/>
          </a:xfrm>
          <a:custGeom>
            <a:avLst/>
            <a:gdLst/>
            <a:ahLst/>
            <a:cxnLst/>
            <a:rect l="0" t="0" r="r" b="b"/>
            <a:pathLst>
              <a:path w="9367" h="5742" fill="none">
                <a:moveTo>
                  <a:pt x="0" y="0"/>
                </a:moveTo>
                <a:lnTo>
                  <a:pt x="9367" y="0"/>
                </a:lnTo>
                <a:lnTo>
                  <a:pt x="9367" y="5742"/>
                </a:lnTo>
                <a:lnTo>
                  <a:pt x="0" y="5742"/>
                </a:lnTo>
                <a:lnTo>
                  <a:pt x="0" y="0"/>
                </a:lnTo>
              </a:path>
            </a:pathLst>
          </a:custGeom>
          <a:ln w="18720">
            <a:solidFill>
              <a:srgbClr val="E5E7EB"/>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922" name="Imagen 921"/>
          <p:cNvPicPr/>
          <p:nvPr/>
        </p:nvPicPr>
        <p:blipFill>
          <a:blip r:embed="rId2"/>
          <a:stretch/>
        </p:blipFill>
        <p:spPr>
          <a:xfrm>
            <a:off x="4419720" y="2362320"/>
            <a:ext cx="3352320" cy="2047680"/>
          </a:xfrm>
          <a:prstGeom prst="rect">
            <a:avLst/>
          </a:prstGeom>
          <a:noFill/>
          <a:ln w="0">
            <a:noFill/>
          </a:ln>
        </p:spPr>
      </p:pic>
      <p:sp>
        <p:nvSpPr>
          <p:cNvPr id="923" name="CuadroTexto 922"/>
          <p:cNvSpPr txBox="1"/>
          <p:nvPr/>
        </p:nvSpPr>
        <p:spPr>
          <a:xfrm>
            <a:off x="762120" y="1967040"/>
            <a:ext cx="9006120" cy="186480"/>
          </a:xfrm>
          <a:prstGeom prst="rect">
            <a:avLst/>
          </a:prstGeom>
          <a:noFill/>
          <a:ln w="0">
            <a:noFill/>
          </a:ln>
        </p:spPr>
        <p:txBody>
          <a:bodyPr wrap="none" lIns="0" tIns="0" rIns="0" bIns="0" anchor="t">
            <a:spAutoFit/>
          </a:bodyPr>
          <a:lstStyle/>
          <a:p>
            <a:r>
              <a:rPr lang="en-US" sz="1200" b="0" u="none" strike="noStrike">
                <a:solidFill>
                  <a:srgbClr val="333333"/>
                </a:solidFill>
                <a:effectLst/>
                <a:uFillTx/>
                <a:latin typeface="Montserrat"/>
                <a:ea typeface="Montserrat"/>
              </a:rPr>
              <a:t>El método </a:t>
            </a:r>
            <a:r>
              <a:rPr lang="en-US" sz="1200" b="0" u="none" strike="noStrike">
                <a:solidFill>
                  <a:srgbClr val="57068C"/>
                </a:solidFill>
                <a:effectLst/>
                <a:uFillTx/>
                <a:latin typeface="Montserrat"/>
                <a:ea typeface="Montserrat"/>
              </a:rPr>
              <a:t>calcularArea</a:t>
            </a:r>
            <a:r>
              <a:rPr lang="en-US" sz="1200" b="0" u="none" strike="noStrike">
                <a:solidFill>
                  <a:srgbClr val="333333"/>
                </a:solidFill>
                <a:effectLst/>
                <a:uFillTx/>
                <a:latin typeface="Montserrat"/>
                <a:ea typeface="Montserrat"/>
              </a:rPr>
              <a:t> se deﬁne abstracto en la superclase Figura (solo signatura), pero se implementa en cada subclase.</a:t>
            </a:r>
            <a:endParaRPr lang="en-US" sz="1200" b="0" u="none" strike="noStrike">
              <a:solidFill>
                <a:srgbClr val="000000"/>
              </a:solidFill>
              <a:effectLst/>
              <a:uFillTx/>
              <a:latin typeface="Times New Roman"/>
            </a:endParaRPr>
          </a:p>
        </p:txBody>
      </p:sp>
      <p:sp>
        <p:nvSpPr>
          <p:cNvPr id="924" name="Forma libre: forma 923"/>
          <p:cNvSpPr/>
          <p:nvPr/>
        </p:nvSpPr>
        <p:spPr>
          <a:xfrm>
            <a:off x="1257120" y="4819320"/>
            <a:ext cx="4267440" cy="429120"/>
          </a:xfrm>
          <a:custGeom>
            <a:avLst/>
            <a:gdLst/>
            <a:ahLst/>
            <a:cxnLst/>
            <a:rect l="0" t="0" r="r" b="b"/>
            <a:pathLst>
              <a:path w="11854" h="1192" fill="none">
                <a:moveTo>
                  <a:pt x="0" y="0"/>
                </a:moveTo>
                <a:lnTo>
                  <a:pt x="11854" y="0"/>
                </a:lnTo>
                <a:lnTo>
                  <a:pt x="11854" y="1192"/>
                </a:lnTo>
                <a:lnTo>
                  <a:pt x="0" y="1192"/>
                </a:lnTo>
                <a:lnTo>
                  <a:pt x="0" y="0"/>
                </a:lnTo>
              </a:path>
            </a:pathLst>
          </a:custGeom>
          <a:ln w="18720">
            <a:solidFill>
              <a:srgbClr val="E5E7EB"/>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925" name="Imagen 924"/>
          <p:cNvPicPr/>
          <p:nvPr/>
        </p:nvPicPr>
        <p:blipFill>
          <a:blip r:embed="rId3"/>
          <a:stretch/>
        </p:blipFill>
        <p:spPr>
          <a:xfrm>
            <a:off x="1266840" y="4829040"/>
            <a:ext cx="4247640" cy="409320"/>
          </a:xfrm>
          <a:prstGeom prst="rect">
            <a:avLst/>
          </a:prstGeom>
          <a:noFill/>
          <a:ln w="0">
            <a:noFill/>
          </a:ln>
        </p:spPr>
      </p:pic>
      <p:sp>
        <p:nvSpPr>
          <p:cNvPr id="926" name="CuadroTexto 925"/>
          <p:cNvSpPr txBox="1"/>
          <p:nvPr/>
        </p:nvSpPr>
        <p:spPr>
          <a:xfrm>
            <a:off x="2401560" y="4557240"/>
            <a:ext cx="1861200" cy="162000"/>
          </a:xfrm>
          <a:prstGeom prst="rect">
            <a:avLst/>
          </a:prstGeom>
          <a:noFill/>
          <a:ln w="0">
            <a:noFill/>
          </a:ln>
        </p:spPr>
        <p:txBody>
          <a:bodyPr wrap="none" lIns="0" tIns="0" rIns="0" bIns="0" anchor="t">
            <a:spAutoFit/>
          </a:bodyPr>
          <a:lstStyle/>
          <a:p>
            <a:r>
              <a:rPr lang="en-US" sz="1050" b="0" u="none" strike="noStrike">
                <a:solidFill>
                  <a:srgbClr val="57068C"/>
                </a:solidFill>
                <a:effectLst/>
                <a:uFillTx/>
                <a:latin typeface="Montserrat"/>
                <a:ea typeface="Montserrat"/>
              </a:rPr>
              <a:t>Signatura en Clase Abstracta</a:t>
            </a:r>
            <a:endParaRPr lang="en-US" sz="1050" b="0" u="none" strike="noStrike">
              <a:solidFill>
                <a:srgbClr val="000000"/>
              </a:solidFill>
              <a:effectLst/>
              <a:uFillTx/>
              <a:latin typeface="Times New Roman"/>
            </a:endParaRPr>
          </a:p>
        </p:txBody>
      </p:sp>
      <p:sp>
        <p:nvSpPr>
          <p:cNvPr id="927" name="Forma libre: forma 926"/>
          <p:cNvSpPr/>
          <p:nvPr/>
        </p:nvSpPr>
        <p:spPr>
          <a:xfrm>
            <a:off x="7067520" y="4819320"/>
            <a:ext cx="3476880" cy="1315080"/>
          </a:xfrm>
          <a:custGeom>
            <a:avLst/>
            <a:gdLst/>
            <a:ahLst/>
            <a:cxnLst/>
            <a:rect l="0" t="0" r="r" b="b"/>
            <a:pathLst>
              <a:path w="9658" h="3653" fill="none">
                <a:moveTo>
                  <a:pt x="0" y="0"/>
                </a:moveTo>
                <a:lnTo>
                  <a:pt x="9658" y="0"/>
                </a:lnTo>
                <a:lnTo>
                  <a:pt x="9658" y="3653"/>
                </a:lnTo>
                <a:lnTo>
                  <a:pt x="0" y="3653"/>
                </a:lnTo>
                <a:lnTo>
                  <a:pt x="0" y="0"/>
                </a:lnTo>
              </a:path>
            </a:pathLst>
          </a:custGeom>
          <a:ln w="18720">
            <a:solidFill>
              <a:srgbClr val="E5E7EB"/>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928" name="Imagen 927"/>
          <p:cNvPicPr/>
          <p:nvPr/>
        </p:nvPicPr>
        <p:blipFill>
          <a:blip r:embed="rId4"/>
          <a:stretch/>
        </p:blipFill>
        <p:spPr>
          <a:xfrm>
            <a:off x="7077240" y="4829040"/>
            <a:ext cx="3457080" cy="1294920"/>
          </a:xfrm>
          <a:prstGeom prst="rect">
            <a:avLst/>
          </a:prstGeom>
          <a:noFill/>
          <a:ln w="0">
            <a:noFill/>
          </a:ln>
        </p:spPr>
      </p:pic>
      <p:sp>
        <p:nvSpPr>
          <p:cNvPr id="929" name="Forma libre: forma 928"/>
          <p:cNvSpPr/>
          <p:nvPr/>
        </p:nvSpPr>
        <p:spPr>
          <a:xfrm>
            <a:off x="761760" y="629568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30" name="CuadroTexto 929"/>
          <p:cNvSpPr txBox="1"/>
          <p:nvPr/>
        </p:nvSpPr>
        <p:spPr>
          <a:xfrm>
            <a:off x="7800840" y="4557240"/>
            <a:ext cx="1900800" cy="162000"/>
          </a:xfrm>
          <a:prstGeom prst="rect">
            <a:avLst/>
          </a:prstGeom>
          <a:noFill/>
          <a:ln w="0">
            <a:noFill/>
          </a:ln>
        </p:spPr>
        <p:txBody>
          <a:bodyPr wrap="none" lIns="0" tIns="0" rIns="0" bIns="0" anchor="t">
            <a:spAutoFit/>
          </a:bodyPr>
          <a:lstStyle/>
          <a:p>
            <a:r>
              <a:rPr lang="en-US" sz="1050" b="0" u="none" strike="noStrike">
                <a:solidFill>
                  <a:srgbClr val="57068C"/>
                </a:solidFill>
                <a:effectLst/>
                <a:uFillTx/>
                <a:latin typeface="Montserrat"/>
                <a:ea typeface="Montserrat"/>
              </a:rPr>
              <a:t>Implementación en Subclase</a:t>
            </a:r>
            <a:endParaRPr lang="en-US" sz="1050" b="0" u="none" strike="noStrike">
              <a:solidFill>
                <a:srgbClr val="000000"/>
              </a:solidFill>
              <a:effectLst/>
              <a:uFillTx/>
              <a:latin typeface="Times New Roman"/>
            </a:endParaRPr>
          </a:p>
        </p:txBody>
      </p:sp>
      <p:sp>
        <p:nvSpPr>
          <p:cNvPr id="931" name="CuadroTexto 930"/>
          <p:cNvSpPr txBox="1"/>
          <p:nvPr/>
        </p:nvSpPr>
        <p:spPr>
          <a:xfrm>
            <a:off x="762120" y="6471720"/>
            <a:ext cx="293832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Información conﬁdencial – © CHOUCAIR 2016</a:t>
            </a:r>
            <a:endParaRPr lang="en-US" sz="1050" b="0" u="none" strike="noStrike">
              <a:solidFill>
                <a:srgbClr val="000000"/>
              </a:solidFill>
              <a:effectLst/>
              <a:uFillTx/>
              <a:latin typeface="Times New Roman"/>
            </a:endParaRPr>
          </a:p>
        </p:txBody>
      </p:sp>
      <p:sp>
        <p:nvSpPr>
          <p:cNvPr id="932" name="CuadroTexto 931"/>
          <p:cNvSpPr txBox="1"/>
          <p:nvPr/>
        </p:nvSpPr>
        <p:spPr>
          <a:xfrm>
            <a:off x="11273040" y="6471720"/>
            <a:ext cx="15264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62</a:t>
            </a:r>
            <a:endParaRPr lang="en-US" sz="1050" b="0" u="none" strike="noStrike">
              <a:solidFill>
                <a:srgbClr val="000000"/>
              </a:solidFill>
              <a:effectLst/>
              <a:uFillTx/>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5" name="Forma libre: forma 934"/>
          <p:cNvSpPr/>
          <p:nvPr/>
        </p:nvSpPr>
        <p:spPr>
          <a:xfrm>
            <a:off x="0" y="761760"/>
            <a:ext cx="7743960" cy="810000"/>
          </a:xfrm>
          <a:custGeom>
            <a:avLst/>
            <a:gdLst/>
            <a:ahLst/>
            <a:cxnLst/>
            <a:rect l="0" t="0" r="r" b="b"/>
            <a:pathLst>
              <a:path w="21511" h="2250">
                <a:moveTo>
                  <a:pt x="0" y="0"/>
                </a:moveTo>
                <a:lnTo>
                  <a:pt x="21511" y="0"/>
                </a:lnTo>
                <a:lnTo>
                  <a:pt x="21511"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36" name="CuadroTexto 935"/>
          <p:cNvSpPr txBox="1"/>
          <p:nvPr/>
        </p:nvSpPr>
        <p:spPr>
          <a:xfrm>
            <a:off x="838080" y="954000"/>
            <a:ext cx="58582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Ejemplo Clase Abstracta: Ejecución</a:t>
            </a:r>
            <a:endParaRPr lang="en-US" sz="2700" b="0" u="none" strike="noStrike">
              <a:solidFill>
                <a:srgbClr val="000000"/>
              </a:solidFill>
              <a:effectLst/>
              <a:uFillTx/>
              <a:latin typeface="Times New Roman"/>
            </a:endParaRPr>
          </a:p>
        </p:txBody>
      </p:sp>
      <p:sp>
        <p:nvSpPr>
          <p:cNvPr id="937" name="CuadroTexto 936"/>
          <p:cNvSpPr txBox="1"/>
          <p:nvPr/>
        </p:nvSpPr>
        <p:spPr>
          <a:xfrm>
            <a:off x="1809720" y="1911240"/>
            <a:ext cx="82306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Fíjese que, en la ejecución de ambas clases se ha invocado al método </a:t>
            </a:r>
            <a:r>
              <a:rPr lang="en-US" sz="1500" b="0" u="none" strike="noStrike">
                <a:solidFill>
                  <a:srgbClr val="57068C"/>
                </a:solidFill>
                <a:effectLst/>
                <a:uFillTx/>
                <a:latin typeface="Montserrat"/>
                <a:ea typeface="Montserrat"/>
              </a:rPr>
              <a:t>getColor</a:t>
            </a:r>
            <a:r>
              <a:rPr lang="en-US" sz="1500" b="0" u="none" strike="noStrike">
                <a:solidFill>
                  <a:srgbClr val="333333"/>
                </a:solidFill>
                <a:effectLst/>
                <a:uFillTx/>
                <a:latin typeface="Montserrat"/>
                <a:ea typeface="Montserrat"/>
              </a:rPr>
              <a:t> deﬁnido e</a:t>
            </a:r>
            <a:endParaRPr lang="en-US" sz="1500" b="0" u="none" strike="noStrike">
              <a:solidFill>
                <a:srgbClr val="000000"/>
              </a:solidFill>
              <a:effectLst/>
              <a:uFillTx/>
              <a:latin typeface="Times New Roman"/>
            </a:endParaRPr>
          </a:p>
        </p:txBody>
      </p:sp>
      <p:sp>
        <p:nvSpPr>
          <p:cNvPr id="938" name="CuadroTexto 937"/>
          <p:cNvSpPr txBox="1"/>
          <p:nvPr/>
        </p:nvSpPr>
        <p:spPr>
          <a:xfrm>
            <a:off x="1809720" y="2225520"/>
            <a:ext cx="36234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implementado en la superclase Figura.</a:t>
            </a:r>
            <a:endParaRPr lang="en-US" sz="1500" b="0" u="none" strike="noStrike">
              <a:solidFill>
                <a:srgbClr val="000000"/>
              </a:solidFill>
              <a:effectLst/>
              <a:uFillTx/>
              <a:latin typeface="Times New Roman"/>
            </a:endParaRPr>
          </a:p>
        </p:txBody>
      </p:sp>
      <p:sp>
        <p:nvSpPr>
          <p:cNvPr id="939" name="CuadroTexto 938"/>
          <p:cNvSpPr txBox="1"/>
          <p:nvPr/>
        </p:nvSpPr>
        <p:spPr>
          <a:xfrm>
            <a:off x="1809720" y="2644560"/>
            <a:ext cx="75934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Sin embargo, el método abstracto </a:t>
            </a:r>
            <a:r>
              <a:rPr lang="en-US" sz="1500" b="0" u="none" strike="noStrike">
                <a:solidFill>
                  <a:srgbClr val="57068C"/>
                </a:solidFill>
                <a:effectLst/>
                <a:uFillTx/>
                <a:latin typeface="Montserrat"/>
                <a:ea typeface="Montserrat"/>
              </a:rPr>
              <a:t>calcularArea</a:t>
            </a:r>
            <a:r>
              <a:rPr lang="en-US" sz="1500" b="0" u="none" strike="noStrike">
                <a:solidFill>
                  <a:srgbClr val="333333"/>
                </a:solidFill>
                <a:effectLst/>
                <a:uFillTx/>
                <a:latin typeface="Montserrat"/>
                <a:ea typeface="Montserrat"/>
              </a:rPr>
              <a:t> únicamente se implementa en las</a:t>
            </a:r>
            <a:endParaRPr lang="en-US" sz="1500" b="0" u="none" strike="noStrike">
              <a:solidFill>
                <a:srgbClr val="000000"/>
              </a:solidFill>
              <a:effectLst/>
              <a:uFillTx/>
              <a:latin typeface="Times New Roman"/>
            </a:endParaRPr>
          </a:p>
        </p:txBody>
      </p:sp>
      <p:pic>
        <p:nvPicPr>
          <p:cNvPr id="940" name="Imagen 939"/>
          <p:cNvPicPr/>
          <p:nvPr/>
        </p:nvPicPr>
        <p:blipFill>
          <a:blip r:embed="rId2"/>
          <a:stretch/>
        </p:blipFill>
        <p:spPr>
          <a:xfrm>
            <a:off x="2762280" y="4371840"/>
            <a:ext cx="6667200" cy="1980720"/>
          </a:xfrm>
          <a:prstGeom prst="rect">
            <a:avLst/>
          </a:prstGeom>
          <a:noFill/>
          <a:ln w="0">
            <a:noFill/>
          </a:ln>
        </p:spPr>
      </p:pic>
      <p:sp>
        <p:nvSpPr>
          <p:cNvPr id="941" name="CuadroTexto 940"/>
          <p:cNvSpPr txBox="1"/>
          <p:nvPr/>
        </p:nvSpPr>
        <p:spPr>
          <a:xfrm>
            <a:off x="1809720" y="2958840"/>
            <a:ext cx="30895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subclases (Cuadrado y Triangulo).</a:t>
            </a:r>
            <a:endParaRPr lang="en-US" sz="1500" b="0" u="none" strike="noStrike">
              <a:solidFill>
                <a:srgbClr val="000000"/>
              </a:solidFill>
              <a:effectLst/>
              <a:uFillTx/>
              <a:latin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Forma libre: forma 94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EEF5F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43" name="Forma libre: forma 94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944" name="Imagen 943"/>
          <p:cNvPicPr/>
          <p:nvPr/>
        </p:nvPicPr>
        <p:blipFill>
          <a:blip r:embed="rId2"/>
          <a:stretch/>
        </p:blipFill>
        <p:spPr>
          <a:xfrm>
            <a:off x="0" y="0"/>
            <a:ext cx="12191760" cy="6857640"/>
          </a:xfrm>
          <a:prstGeom prst="rect">
            <a:avLst/>
          </a:prstGeom>
          <a:noFill/>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orma libre: forma 61"/>
          <p:cNvSpPr/>
          <p:nvPr/>
        </p:nvSpPr>
        <p:spPr>
          <a:xfrm>
            <a:off x="0" y="761760"/>
            <a:ext cx="4705560" cy="810000"/>
          </a:xfrm>
          <a:custGeom>
            <a:avLst/>
            <a:gdLst/>
            <a:ahLst/>
            <a:cxnLst/>
            <a:rect l="0" t="0" r="r" b="b"/>
            <a:pathLst>
              <a:path w="13071" h="2250">
                <a:moveTo>
                  <a:pt x="0" y="0"/>
                </a:moveTo>
                <a:lnTo>
                  <a:pt x="13071" y="0"/>
                </a:lnTo>
                <a:lnTo>
                  <a:pt x="13071"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3" name="CuadroTexto 62"/>
          <p:cNvSpPr txBox="1"/>
          <p:nvPr/>
        </p:nvSpPr>
        <p:spPr>
          <a:xfrm>
            <a:off x="838080" y="954000"/>
            <a:ext cx="312768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Matrices - Ejercicio</a:t>
            </a:r>
            <a:endParaRPr lang="en-US" sz="2700" b="0" u="none" strike="noStrike">
              <a:solidFill>
                <a:srgbClr val="000000"/>
              </a:solidFill>
              <a:effectLst/>
              <a:uFillTx/>
              <a:latin typeface="Times New Roman"/>
            </a:endParaRPr>
          </a:p>
        </p:txBody>
      </p:sp>
      <p:sp>
        <p:nvSpPr>
          <p:cNvPr id="64" name="CuadroTexto 63"/>
          <p:cNvSpPr txBox="1"/>
          <p:nvPr/>
        </p:nvSpPr>
        <p:spPr>
          <a:xfrm>
            <a:off x="1333440" y="1911240"/>
            <a:ext cx="92098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Ejercicio: Desarrollar un programa que dada una matriz de 5×4, almacene números aleatorios entre</a:t>
            </a:r>
            <a:endParaRPr lang="en-US" sz="1500" b="0" u="none" strike="noStrike">
              <a:solidFill>
                <a:srgbClr val="000000"/>
              </a:solidFill>
              <a:effectLst/>
              <a:uFillTx/>
              <a:latin typeface="Times New Roman"/>
            </a:endParaRPr>
          </a:p>
        </p:txBody>
      </p:sp>
      <p:sp>
        <p:nvSpPr>
          <p:cNvPr id="65" name="CuadroTexto 64"/>
          <p:cNvSpPr txBox="1"/>
          <p:nvPr/>
        </p:nvSpPr>
        <p:spPr>
          <a:xfrm>
            <a:off x="1333440" y="2225520"/>
            <a:ext cx="690048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0 y 100 en todas sus posiciones. Luego mostrar la matriz en forma de tabla.</a:t>
            </a:r>
            <a:endParaRPr lang="en-US" sz="1500" b="0" u="none" strike="noStrike">
              <a:solidFill>
                <a:srgbClr val="000000"/>
              </a:solidFill>
              <a:effectLst/>
              <a:uFillTx/>
              <a:latin typeface="Times New Roman"/>
            </a:endParaRPr>
          </a:p>
        </p:txBody>
      </p:sp>
      <p:pic>
        <p:nvPicPr>
          <p:cNvPr id="66" name="Imagen 65"/>
          <p:cNvPicPr/>
          <p:nvPr/>
        </p:nvPicPr>
        <p:blipFill>
          <a:blip r:embed="rId3"/>
          <a:stretch/>
        </p:blipFill>
        <p:spPr>
          <a:xfrm>
            <a:off x="4152960" y="3105000"/>
            <a:ext cx="3885840" cy="3333240"/>
          </a:xfrm>
          <a:prstGeom prst="rect">
            <a:avLst/>
          </a:prstGeom>
          <a:noFill/>
          <a:ln w="9525">
            <a:solidFill>
              <a:schemeClr val="tx1"/>
            </a:solidFill>
          </a:ln>
        </p:spPr>
      </p:pic>
      <p:sp>
        <p:nvSpPr>
          <p:cNvPr id="67" name="Forma libre: forma 66"/>
          <p:cNvSpPr/>
          <p:nvPr/>
        </p:nvSpPr>
        <p:spPr>
          <a:xfrm>
            <a:off x="761760" y="666720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68" name="CuadroTexto 67"/>
          <p:cNvSpPr txBox="1"/>
          <p:nvPr/>
        </p:nvSpPr>
        <p:spPr>
          <a:xfrm>
            <a:off x="1333440" y="2623680"/>
            <a:ext cx="2657880" cy="162000"/>
          </a:xfrm>
          <a:prstGeom prst="rect">
            <a:avLst/>
          </a:prstGeom>
          <a:noFill/>
          <a:ln w="0">
            <a:noFill/>
          </a:ln>
        </p:spPr>
        <p:txBody>
          <a:bodyPr wrap="none" lIns="0" tIns="0" rIns="0" bIns="0" anchor="t">
            <a:spAutoFit/>
          </a:bodyPr>
          <a:lstStyle/>
          <a:p>
            <a:r>
              <a:rPr lang="en-US" sz="1050" b="0" i="1" u="none" strike="noStrike">
                <a:solidFill>
                  <a:srgbClr val="6A7282"/>
                </a:solidFill>
                <a:effectLst/>
                <a:uFillTx/>
                <a:latin typeface="Montserrat"/>
                <a:ea typeface="Montserrat"/>
              </a:rPr>
              <a:t>Tomado de la página de campusmvp.es</a:t>
            </a:r>
            <a:endParaRPr lang="en-US" sz="1050" b="0" u="none" strike="noStrike">
              <a:solidFill>
                <a:srgbClr val="000000"/>
              </a:solidFill>
              <a:effectLst/>
              <a:uFillTx/>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orma libre: forma 70"/>
          <p:cNvSpPr/>
          <p:nvPr/>
        </p:nvSpPr>
        <p:spPr>
          <a:xfrm>
            <a:off x="0" y="761760"/>
            <a:ext cx="4848480" cy="810000"/>
          </a:xfrm>
          <a:custGeom>
            <a:avLst/>
            <a:gdLst/>
            <a:ahLst/>
            <a:cxnLst/>
            <a:rect l="0" t="0" r="r" b="b"/>
            <a:pathLst>
              <a:path w="13468" h="2250">
                <a:moveTo>
                  <a:pt x="0" y="0"/>
                </a:moveTo>
                <a:lnTo>
                  <a:pt x="13468" y="0"/>
                </a:lnTo>
                <a:lnTo>
                  <a:pt x="13468"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2" name="Imagen 71"/>
          <p:cNvPicPr/>
          <p:nvPr/>
        </p:nvPicPr>
        <p:blipFill>
          <a:blip r:embed="rId3"/>
          <a:stretch/>
        </p:blipFill>
        <p:spPr>
          <a:xfrm>
            <a:off x="2381400" y="1876320"/>
            <a:ext cx="7428960" cy="4571640"/>
          </a:xfrm>
          <a:prstGeom prst="rect">
            <a:avLst/>
          </a:prstGeom>
          <a:noFill/>
          <a:ln w="0">
            <a:noFill/>
          </a:ln>
        </p:spPr>
      </p:pic>
      <p:sp>
        <p:nvSpPr>
          <p:cNvPr id="73" name="Forma libre: forma 72"/>
          <p:cNvSpPr/>
          <p:nvPr/>
        </p:nvSpPr>
        <p:spPr>
          <a:xfrm>
            <a:off x="761760" y="6676920"/>
            <a:ext cx="10668240" cy="9720"/>
          </a:xfrm>
          <a:custGeom>
            <a:avLst/>
            <a:gdLst/>
            <a:ahLst/>
            <a:cxnLst/>
            <a:rect l="0" t="0" r="r" b="b"/>
            <a:pathLst>
              <a:path w="29634" h="27">
                <a:moveTo>
                  <a:pt x="0" y="0"/>
                </a:moveTo>
                <a:lnTo>
                  <a:pt x="29634" y="0"/>
                </a:lnTo>
                <a:lnTo>
                  <a:pt x="29634" y="27"/>
                </a:lnTo>
                <a:lnTo>
                  <a:pt x="0" y="27"/>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4" name="CuadroTexto 73"/>
          <p:cNvSpPr txBox="1"/>
          <p:nvPr/>
        </p:nvSpPr>
        <p:spPr>
          <a:xfrm>
            <a:off x="838080" y="954000"/>
            <a:ext cx="32580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Vectores y matrices</a:t>
            </a:r>
            <a:endParaRPr lang="en-US" sz="2700" b="0" u="none" strike="noStrike">
              <a:solidFill>
                <a:srgbClr val="000000"/>
              </a:solidFill>
              <a:effectLst/>
              <a:uFillTx/>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orma libre: forma 76"/>
          <p:cNvSpPr/>
          <p:nvPr/>
        </p:nvSpPr>
        <p:spPr>
          <a:xfrm>
            <a:off x="0" y="761760"/>
            <a:ext cx="2219400" cy="810000"/>
          </a:xfrm>
          <a:custGeom>
            <a:avLst/>
            <a:gdLst/>
            <a:ahLst/>
            <a:cxnLst/>
            <a:rect l="0" t="0" r="r" b="b"/>
            <a:pathLst>
              <a:path w="6165" h="2250">
                <a:moveTo>
                  <a:pt x="0" y="0"/>
                </a:moveTo>
                <a:lnTo>
                  <a:pt x="6165" y="0"/>
                </a:lnTo>
                <a:lnTo>
                  <a:pt x="6165"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8" name="CuadroTexto 77"/>
          <p:cNvSpPr txBox="1"/>
          <p:nvPr/>
        </p:nvSpPr>
        <p:spPr>
          <a:xfrm>
            <a:off x="838080" y="954000"/>
            <a:ext cx="93276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Listas</a:t>
            </a:r>
            <a:endParaRPr lang="en-US" sz="2700" b="0" u="none" strike="noStrike">
              <a:solidFill>
                <a:srgbClr val="000000"/>
              </a:solidFill>
              <a:effectLst/>
              <a:uFillTx/>
              <a:latin typeface="Times New Roman"/>
            </a:endParaRPr>
          </a:p>
        </p:txBody>
      </p:sp>
      <p:sp>
        <p:nvSpPr>
          <p:cNvPr id="79" name="CuadroTexto 78"/>
          <p:cNvSpPr txBox="1"/>
          <p:nvPr/>
        </p:nvSpPr>
        <p:spPr>
          <a:xfrm>
            <a:off x="762120" y="1911240"/>
            <a:ext cx="92437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El uso de listas en Java es una forma útil de almacenar y manipular grandes volúmenes de datos, tal</a:t>
            </a:r>
            <a:endParaRPr lang="en-US" sz="1500" b="0" u="none" strike="noStrike">
              <a:solidFill>
                <a:srgbClr val="000000"/>
              </a:solidFill>
              <a:effectLst/>
              <a:uFillTx/>
              <a:latin typeface="Times New Roman"/>
            </a:endParaRPr>
          </a:p>
        </p:txBody>
      </p:sp>
      <p:sp>
        <p:nvSpPr>
          <p:cNvPr id="80" name="CuadroTexto 79"/>
          <p:cNvSpPr txBox="1"/>
          <p:nvPr/>
        </p:nvSpPr>
        <p:spPr>
          <a:xfrm>
            <a:off x="762120" y="2225520"/>
            <a:ext cx="88783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como se haría en una matriz o arreglo, pero con una serie de ventajas que hacen de este tipo de</a:t>
            </a:r>
            <a:endParaRPr lang="en-US" sz="1500" b="0" u="none" strike="noStrike">
              <a:solidFill>
                <a:srgbClr val="000000"/>
              </a:solidFill>
              <a:effectLst/>
              <a:uFillTx/>
              <a:latin typeface="Times New Roman"/>
            </a:endParaRPr>
          </a:p>
        </p:txBody>
      </p:sp>
      <p:sp>
        <p:nvSpPr>
          <p:cNvPr id="81" name="CuadroTexto 80"/>
          <p:cNvSpPr txBox="1"/>
          <p:nvPr/>
        </p:nvSpPr>
        <p:spPr>
          <a:xfrm>
            <a:off x="762120" y="2530080"/>
            <a:ext cx="789120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variables las preferidas para el procesamiento de grandes cantidades de información.</a:t>
            </a:r>
            <a:endParaRPr lang="en-US" sz="1500" b="0" u="none" strike="noStrike">
              <a:solidFill>
                <a:srgbClr val="000000"/>
              </a:solidFill>
              <a:effectLst/>
              <a:uFillTx/>
              <a:latin typeface="Times New Roman"/>
            </a:endParaRPr>
          </a:p>
        </p:txBody>
      </p:sp>
      <p:sp>
        <p:nvSpPr>
          <p:cNvPr id="82" name="CuadroTexto 81"/>
          <p:cNvSpPr txBox="1"/>
          <p:nvPr/>
        </p:nvSpPr>
        <p:spPr>
          <a:xfrm>
            <a:off x="762120" y="3139200"/>
            <a:ext cx="917856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La implementación de las listas en Java, al igual que otras estructuras de datos se puede realizar de dos formas</a:t>
            </a:r>
            <a:endParaRPr lang="en-US" sz="1350" b="0" u="none" strike="noStrike">
              <a:solidFill>
                <a:srgbClr val="000000"/>
              </a:solidFill>
              <a:effectLst/>
              <a:uFillTx/>
              <a:latin typeface="Times New Roman"/>
            </a:endParaRPr>
          </a:p>
        </p:txBody>
      </p:sp>
      <p:sp>
        <p:nvSpPr>
          <p:cNvPr id="83" name="Forma libre: forma 82"/>
          <p:cNvSpPr/>
          <p:nvPr/>
        </p:nvSpPr>
        <p:spPr>
          <a:xfrm>
            <a:off x="990360" y="3895560"/>
            <a:ext cx="114840" cy="114480"/>
          </a:xfrm>
          <a:custGeom>
            <a:avLst/>
            <a:gdLst/>
            <a:ahLst/>
            <a:cxnLst/>
            <a:rect l="0" t="0" r="r" b="b"/>
            <a:pathLst>
              <a:path w="319" h="318">
                <a:moveTo>
                  <a:pt x="319" y="160"/>
                </a:moveTo>
                <a:cubicBezTo>
                  <a:pt x="319" y="170"/>
                  <a:pt x="318" y="180"/>
                  <a:pt x="316" y="191"/>
                </a:cubicBezTo>
                <a:cubicBezTo>
                  <a:pt x="314" y="201"/>
                  <a:pt x="311" y="211"/>
                  <a:pt x="307" y="220"/>
                </a:cubicBezTo>
                <a:cubicBezTo>
                  <a:pt x="303" y="230"/>
                  <a:pt x="298" y="239"/>
                  <a:pt x="292" y="248"/>
                </a:cubicBezTo>
                <a:cubicBezTo>
                  <a:pt x="286" y="257"/>
                  <a:pt x="280" y="265"/>
                  <a:pt x="272" y="272"/>
                </a:cubicBezTo>
                <a:cubicBezTo>
                  <a:pt x="265" y="279"/>
                  <a:pt x="256" y="286"/>
                  <a:pt x="247" y="292"/>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2"/>
                </a:cubicBezTo>
                <a:cubicBezTo>
                  <a:pt x="62" y="286"/>
                  <a:pt x="54" y="279"/>
                  <a:pt x="47" y="272"/>
                </a:cubicBezTo>
                <a:cubicBezTo>
                  <a:pt x="39" y="265"/>
                  <a:pt x="33" y="257"/>
                  <a:pt x="27" y="248"/>
                </a:cubicBezTo>
                <a:cubicBezTo>
                  <a:pt x="21" y="239"/>
                  <a:pt x="16" y="230"/>
                  <a:pt x="12" y="220"/>
                </a:cubicBezTo>
                <a:cubicBezTo>
                  <a:pt x="8" y="211"/>
                  <a:pt x="5" y="201"/>
                  <a:pt x="3" y="191"/>
                </a:cubicBezTo>
                <a:cubicBezTo>
                  <a:pt x="1" y="180"/>
                  <a:pt x="0" y="170"/>
                  <a:pt x="0" y="160"/>
                </a:cubicBezTo>
                <a:cubicBezTo>
                  <a:pt x="0" y="149"/>
                  <a:pt x="1" y="139"/>
                  <a:pt x="3" y="129"/>
                </a:cubicBezTo>
                <a:cubicBezTo>
                  <a:pt x="5" y="119"/>
                  <a:pt x="8" y="108"/>
                  <a:pt x="12" y="98"/>
                </a:cubicBezTo>
                <a:cubicBezTo>
                  <a:pt x="16" y="88"/>
                  <a:pt x="21" y="79"/>
                  <a:pt x="27" y="71"/>
                </a:cubicBezTo>
                <a:cubicBezTo>
                  <a:pt x="33" y="62"/>
                  <a:pt x="39" y="54"/>
                  <a:pt x="47" y="46"/>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6"/>
                </a:cubicBezTo>
                <a:cubicBezTo>
                  <a:pt x="280" y="54"/>
                  <a:pt x="286" y="62"/>
                  <a:pt x="292" y="71"/>
                </a:cubicBezTo>
                <a:cubicBezTo>
                  <a:pt x="298" y="79"/>
                  <a:pt x="303" y="88"/>
                  <a:pt x="307" y="98"/>
                </a:cubicBezTo>
                <a:cubicBezTo>
                  <a:pt x="311" y="108"/>
                  <a:pt x="314" y="119"/>
                  <a:pt x="316" y="129"/>
                </a:cubicBezTo>
                <a:cubicBezTo>
                  <a:pt x="318" y="139"/>
                  <a:pt x="319" y="149"/>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4" name="CuadroTexto 83"/>
          <p:cNvSpPr txBox="1"/>
          <p:nvPr/>
        </p:nvSpPr>
        <p:spPr>
          <a:xfrm>
            <a:off x="762120" y="3415320"/>
            <a:ext cx="86724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diferentes:</a:t>
            </a:r>
            <a:endParaRPr lang="en-US" sz="1350" b="0" u="none" strike="noStrike">
              <a:solidFill>
                <a:srgbClr val="000000"/>
              </a:solidFill>
              <a:effectLst/>
              <a:uFillTx/>
              <a:latin typeface="Times New Roman"/>
            </a:endParaRPr>
          </a:p>
        </p:txBody>
      </p:sp>
      <p:sp>
        <p:nvSpPr>
          <p:cNvPr id="85" name="Forma libre: forma 84"/>
          <p:cNvSpPr/>
          <p:nvPr/>
        </p:nvSpPr>
        <p:spPr>
          <a:xfrm>
            <a:off x="990360" y="4276440"/>
            <a:ext cx="114840" cy="114840"/>
          </a:xfrm>
          <a:custGeom>
            <a:avLst/>
            <a:gdLst/>
            <a:ahLst/>
            <a:cxnLst/>
            <a:rect l="0" t="0" r="r" b="b"/>
            <a:pathLst>
              <a:path w="319" h="319">
                <a:moveTo>
                  <a:pt x="319" y="160"/>
                </a:moveTo>
                <a:cubicBezTo>
                  <a:pt x="319" y="170"/>
                  <a:pt x="318" y="181"/>
                  <a:pt x="316" y="191"/>
                </a:cubicBezTo>
                <a:cubicBezTo>
                  <a:pt x="314" y="201"/>
                  <a:pt x="311" y="211"/>
                  <a:pt x="307" y="221"/>
                </a:cubicBezTo>
                <a:cubicBezTo>
                  <a:pt x="303" y="230"/>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0"/>
                  <a:pt x="12" y="221"/>
                </a:cubicBezTo>
                <a:cubicBezTo>
                  <a:pt x="8" y="211"/>
                  <a:pt x="5" y="201"/>
                  <a:pt x="3" y="191"/>
                </a:cubicBezTo>
                <a:cubicBezTo>
                  <a:pt x="1" y="181"/>
                  <a:pt x="0" y="170"/>
                  <a:pt x="0" y="160"/>
                </a:cubicBezTo>
                <a:cubicBezTo>
                  <a:pt x="0" y="150"/>
                  <a:pt x="1" y="139"/>
                  <a:pt x="3" y="129"/>
                </a:cubicBezTo>
                <a:cubicBezTo>
                  <a:pt x="5" y="119"/>
                  <a:pt x="8" y="109"/>
                  <a:pt x="12" y="99"/>
                </a:cubicBezTo>
                <a:cubicBezTo>
                  <a:pt x="16" y="90"/>
                  <a:pt x="21" y="81"/>
                  <a:pt x="27" y="72"/>
                </a:cubicBezTo>
                <a:cubicBezTo>
                  <a:pt x="33" y="63"/>
                  <a:pt x="39" y="55"/>
                  <a:pt x="47" y="48"/>
                </a:cubicBezTo>
                <a:cubicBezTo>
                  <a:pt x="54" y="40"/>
                  <a:pt x="62" y="34"/>
                  <a:pt x="71" y="28"/>
                </a:cubicBezTo>
                <a:cubicBezTo>
                  <a:pt x="79" y="22"/>
                  <a:pt x="89" y="17"/>
                  <a:pt x="98" y="13"/>
                </a:cubicBezTo>
                <a:cubicBezTo>
                  <a:pt x="108" y="8"/>
                  <a:pt x="118" y="5"/>
                  <a:pt x="128" y="3"/>
                </a:cubicBezTo>
                <a:cubicBezTo>
                  <a:pt x="138" y="1"/>
                  <a:pt x="148" y="0"/>
                  <a:pt x="159" y="0"/>
                </a:cubicBezTo>
                <a:cubicBezTo>
                  <a:pt x="169" y="0"/>
                  <a:pt x="180" y="1"/>
                  <a:pt x="190" y="3"/>
                </a:cubicBezTo>
                <a:cubicBezTo>
                  <a:pt x="200" y="5"/>
                  <a:pt x="210" y="8"/>
                  <a:pt x="220" y="13"/>
                </a:cubicBezTo>
                <a:cubicBezTo>
                  <a:pt x="229" y="17"/>
                  <a:pt x="238" y="22"/>
                  <a:pt x="247" y="28"/>
                </a:cubicBezTo>
                <a:cubicBezTo>
                  <a:pt x="256" y="34"/>
                  <a:pt x="265" y="40"/>
                  <a:pt x="272" y="48"/>
                </a:cubicBezTo>
                <a:cubicBezTo>
                  <a:pt x="280" y="55"/>
                  <a:pt x="286" y="63"/>
                  <a:pt x="292" y="72"/>
                </a:cubicBezTo>
                <a:cubicBezTo>
                  <a:pt x="298" y="81"/>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6" name="CuadroTexto 85"/>
          <p:cNvSpPr txBox="1"/>
          <p:nvPr/>
        </p:nvSpPr>
        <p:spPr>
          <a:xfrm>
            <a:off x="1257120" y="3844080"/>
            <a:ext cx="221796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Clases e Interfaces de Java.</a:t>
            </a:r>
            <a:endParaRPr lang="en-US" sz="1350" b="0" u="none" strike="noStrike">
              <a:solidFill>
                <a:srgbClr val="000000"/>
              </a:solidFill>
              <a:effectLst/>
              <a:uFillTx/>
              <a:latin typeface="Times New Roman"/>
            </a:endParaRPr>
          </a:p>
        </p:txBody>
      </p:sp>
      <p:sp>
        <p:nvSpPr>
          <p:cNvPr id="87" name="CuadroTexto 86"/>
          <p:cNvSpPr txBox="1"/>
          <p:nvPr/>
        </p:nvSpPr>
        <p:spPr>
          <a:xfrm>
            <a:off x="1257120" y="4224960"/>
            <a:ext cx="239148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Implementación desde cero.</a:t>
            </a:r>
            <a:endParaRPr lang="en-US" sz="1350" b="0" u="none" strike="noStrike">
              <a:solidFill>
                <a:srgbClr val="000000"/>
              </a:solidFill>
              <a:effectLst/>
              <a:uFillTx/>
              <a:latin typeface="Times New Roman"/>
            </a:endParaRPr>
          </a:p>
        </p:txBody>
      </p:sp>
      <p:sp>
        <p:nvSpPr>
          <p:cNvPr id="88" name="Forma libre: forma 87"/>
          <p:cNvSpPr/>
          <p:nvPr/>
        </p:nvSpPr>
        <p:spPr>
          <a:xfrm>
            <a:off x="990360" y="5276520"/>
            <a:ext cx="114840" cy="114840"/>
          </a:xfrm>
          <a:custGeom>
            <a:avLst/>
            <a:gdLst/>
            <a:ahLst/>
            <a:cxnLst/>
            <a:rect l="0" t="0" r="r" b="b"/>
            <a:pathLst>
              <a:path w="319" h="319">
                <a:moveTo>
                  <a:pt x="319" y="160"/>
                </a:moveTo>
                <a:cubicBezTo>
                  <a:pt x="319" y="171"/>
                  <a:pt x="318" y="181"/>
                  <a:pt x="316" y="191"/>
                </a:cubicBezTo>
                <a:cubicBezTo>
                  <a:pt x="314" y="201"/>
                  <a:pt x="311" y="211"/>
                  <a:pt x="307" y="221"/>
                </a:cubicBezTo>
                <a:cubicBezTo>
                  <a:pt x="303" y="231"/>
                  <a:pt x="298" y="240"/>
                  <a:pt x="292" y="248"/>
                </a:cubicBezTo>
                <a:cubicBezTo>
                  <a:pt x="286" y="257"/>
                  <a:pt x="280" y="265"/>
                  <a:pt x="272" y="272"/>
                </a:cubicBezTo>
                <a:cubicBezTo>
                  <a:pt x="265" y="280"/>
                  <a:pt x="256" y="286"/>
                  <a:pt x="247" y="292"/>
                </a:cubicBezTo>
                <a:cubicBezTo>
                  <a:pt x="238" y="298"/>
                  <a:pt x="229" y="303"/>
                  <a:pt x="220" y="307"/>
                </a:cubicBezTo>
                <a:cubicBezTo>
                  <a:pt x="210" y="311"/>
                  <a:pt x="200" y="314"/>
                  <a:pt x="190" y="316"/>
                </a:cubicBezTo>
                <a:cubicBezTo>
                  <a:pt x="180" y="318"/>
                  <a:pt x="169" y="319"/>
                  <a:pt x="159" y="319"/>
                </a:cubicBezTo>
                <a:cubicBezTo>
                  <a:pt x="148" y="319"/>
                  <a:pt x="138" y="318"/>
                  <a:pt x="128" y="316"/>
                </a:cubicBezTo>
                <a:cubicBezTo>
                  <a:pt x="118" y="314"/>
                  <a:pt x="108" y="311"/>
                  <a:pt x="98" y="307"/>
                </a:cubicBezTo>
                <a:cubicBezTo>
                  <a:pt x="89" y="303"/>
                  <a:pt x="79" y="298"/>
                  <a:pt x="71" y="292"/>
                </a:cubicBezTo>
                <a:cubicBezTo>
                  <a:pt x="62" y="286"/>
                  <a:pt x="54" y="280"/>
                  <a:pt x="47" y="272"/>
                </a:cubicBezTo>
                <a:cubicBezTo>
                  <a:pt x="39" y="265"/>
                  <a:pt x="33" y="257"/>
                  <a:pt x="27" y="248"/>
                </a:cubicBezTo>
                <a:cubicBezTo>
                  <a:pt x="21" y="240"/>
                  <a:pt x="16" y="231"/>
                  <a:pt x="12" y="221"/>
                </a:cubicBezTo>
                <a:cubicBezTo>
                  <a:pt x="8" y="211"/>
                  <a:pt x="5" y="201"/>
                  <a:pt x="3" y="191"/>
                </a:cubicBezTo>
                <a:cubicBezTo>
                  <a:pt x="1" y="181"/>
                  <a:pt x="0" y="171"/>
                  <a:pt x="0" y="160"/>
                </a:cubicBezTo>
                <a:cubicBezTo>
                  <a:pt x="0" y="150"/>
                  <a:pt x="1" y="139"/>
                  <a:pt x="3" y="129"/>
                </a:cubicBezTo>
                <a:cubicBezTo>
                  <a:pt x="5" y="119"/>
                  <a:pt x="8" y="109"/>
                  <a:pt x="12" y="99"/>
                </a:cubicBezTo>
                <a:cubicBezTo>
                  <a:pt x="16" y="90"/>
                  <a:pt x="21" y="80"/>
                  <a:pt x="27" y="71"/>
                </a:cubicBezTo>
                <a:cubicBezTo>
                  <a:pt x="33" y="62"/>
                  <a:pt x="39" y="54"/>
                  <a:pt x="47" y="47"/>
                </a:cubicBezTo>
                <a:cubicBezTo>
                  <a:pt x="54" y="40"/>
                  <a:pt x="62" y="33"/>
                  <a:pt x="71" y="27"/>
                </a:cubicBezTo>
                <a:cubicBezTo>
                  <a:pt x="79" y="21"/>
                  <a:pt x="89" y="16"/>
                  <a:pt x="98" y="13"/>
                </a:cubicBezTo>
                <a:cubicBezTo>
                  <a:pt x="108" y="9"/>
                  <a:pt x="118" y="5"/>
                  <a:pt x="128" y="3"/>
                </a:cubicBezTo>
                <a:cubicBezTo>
                  <a:pt x="138" y="1"/>
                  <a:pt x="148" y="0"/>
                  <a:pt x="159" y="0"/>
                </a:cubicBezTo>
                <a:cubicBezTo>
                  <a:pt x="169" y="0"/>
                  <a:pt x="180" y="1"/>
                  <a:pt x="190" y="3"/>
                </a:cubicBezTo>
                <a:cubicBezTo>
                  <a:pt x="200" y="5"/>
                  <a:pt x="210" y="9"/>
                  <a:pt x="220" y="13"/>
                </a:cubicBezTo>
                <a:cubicBezTo>
                  <a:pt x="229" y="16"/>
                  <a:pt x="238" y="21"/>
                  <a:pt x="247" y="27"/>
                </a:cubicBezTo>
                <a:cubicBezTo>
                  <a:pt x="256" y="33"/>
                  <a:pt x="265" y="40"/>
                  <a:pt x="272" y="47"/>
                </a:cubicBezTo>
                <a:cubicBezTo>
                  <a:pt x="280" y="54"/>
                  <a:pt x="286" y="62"/>
                  <a:pt x="292" y="71"/>
                </a:cubicBezTo>
                <a:cubicBezTo>
                  <a:pt x="298" y="80"/>
                  <a:pt x="303" y="90"/>
                  <a:pt x="307" y="99"/>
                </a:cubicBezTo>
                <a:cubicBezTo>
                  <a:pt x="311" y="109"/>
                  <a:pt x="314" y="119"/>
                  <a:pt x="316" y="129"/>
                </a:cubicBezTo>
                <a:cubicBezTo>
                  <a:pt x="318" y="139"/>
                  <a:pt x="319" y="150"/>
                  <a:pt x="319" y="160"/>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9" name="CuadroTexto 88"/>
          <p:cNvSpPr txBox="1"/>
          <p:nvPr/>
        </p:nvSpPr>
        <p:spPr>
          <a:xfrm>
            <a:off x="762120" y="4796640"/>
            <a:ext cx="2656080" cy="207720"/>
          </a:xfrm>
          <a:prstGeom prst="rect">
            <a:avLst/>
          </a:prstGeom>
          <a:noFill/>
          <a:ln w="0">
            <a:noFill/>
          </a:ln>
        </p:spPr>
        <p:txBody>
          <a:bodyPr wrap="none" lIns="0" tIns="0" rIns="0" bIns="0" anchor="t">
            <a:spAutoFit/>
          </a:bodyPr>
          <a:lstStyle/>
          <a:p>
            <a:r>
              <a:rPr lang="en-US" sz="1350" b="0" u="none" strike="noStrike">
                <a:solidFill>
                  <a:srgbClr val="333333"/>
                </a:solidFill>
                <a:effectLst/>
                <a:uFillTx/>
                <a:latin typeface="Montserrat"/>
                <a:ea typeface="Montserrat"/>
              </a:rPr>
              <a:t>Las estructuras más usadas son:</a:t>
            </a:r>
            <a:endParaRPr lang="en-US" sz="1350" b="0" u="none" strike="noStrike">
              <a:solidFill>
                <a:srgbClr val="000000"/>
              </a:solidFill>
              <a:effectLst/>
              <a:uFillTx/>
              <a:latin typeface="Times New Roman"/>
            </a:endParaRPr>
          </a:p>
        </p:txBody>
      </p:sp>
      <p:sp>
        <p:nvSpPr>
          <p:cNvPr id="90" name="Forma libre: forma 89"/>
          <p:cNvSpPr/>
          <p:nvPr/>
        </p:nvSpPr>
        <p:spPr>
          <a:xfrm>
            <a:off x="990360" y="5657760"/>
            <a:ext cx="114840" cy="114480"/>
          </a:xfrm>
          <a:custGeom>
            <a:avLst/>
            <a:gdLst/>
            <a:ahLst/>
            <a:cxnLst/>
            <a:rect l="0" t="0" r="r" b="b"/>
            <a:pathLst>
              <a:path w="319" h="318">
                <a:moveTo>
                  <a:pt x="319" y="158"/>
                </a:moveTo>
                <a:cubicBezTo>
                  <a:pt x="319" y="169"/>
                  <a:pt x="318" y="179"/>
                  <a:pt x="316" y="189"/>
                </a:cubicBezTo>
                <a:cubicBezTo>
                  <a:pt x="314" y="200"/>
                  <a:pt x="311" y="210"/>
                  <a:pt x="307" y="219"/>
                </a:cubicBezTo>
                <a:cubicBezTo>
                  <a:pt x="303" y="229"/>
                  <a:pt x="298" y="238"/>
                  <a:pt x="292" y="247"/>
                </a:cubicBezTo>
                <a:cubicBezTo>
                  <a:pt x="286" y="255"/>
                  <a:pt x="280" y="263"/>
                  <a:pt x="272" y="271"/>
                </a:cubicBezTo>
                <a:cubicBezTo>
                  <a:pt x="265" y="278"/>
                  <a:pt x="256" y="285"/>
                  <a:pt x="247" y="290"/>
                </a:cubicBezTo>
                <a:cubicBezTo>
                  <a:pt x="238" y="297"/>
                  <a:pt x="229" y="302"/>
                  <a:pt x="220" y="306"/>
                </a:cubicBezTo>
                <a:cubicBezTo>
                  <a:pt x="210" y="310"/>
                  <a:pt x="200" y="313"/>
                  <a:pt x="190" y="315"/>
                </a:cubicBezTo>
                <a:cubicBezTo>
                  <a:pt x="180" y="317"/>
                  <a:pt x="169" y="318"/>
                  <a:pt x="159" y="318"/>
                </a:cubicBezTo>
                <a:cubicBezTo>
                  <a:pt x="148" y="318"/>
                  <a:pt x="138" y="317"/>
                  <a:pt x="128" y="315"/>
                </a:cubicBezTo>
                <a:cubicBezTo>
                  <a:pt x="118" y="313"/>
                  <a:pt x="108" y="310"/>
                  <a:pt x="98" y="306"/>
                </a:cubicBezTo>
                <a:cubicBezTo>
                  <a:pt x="89" y="302"/>
                  <a:pt x="79" y="297"/>
                  <a:pt x="71" y="290"/>
                </a:cubicBezTo>
                <a:cubicBezTo>
                  <a:pt x="62" y="285"/>
                  <a:pt x="54" y="278"/>
                  <a:pt x="47" y="271"/>
                </a:cubicBezTo>
                <a:cubicBezTo>
                  <a:pt x="39" y="263"/>
                  <a:pt x="33" y="255"/>
                  <a:pt x="27" y="247"/>
                </a:cubicBezTo>
                <a:cubicBezTo>
                  <a:pt x="21" y="238"/>
                  <a:pt x="16" y="229"/>
                  <a:pt x="12" y="219"/>
                </a:cubicBezTo>
                <a:cubicBezTo>
                  <a:pt x="8" y="210"/>
                  <a:pt x="5" y="200"/>
                  <a:pt x="3" y="189"/>
                </a:cubicBezTo>
                <a:cubicBezTo>
                  <a:pt x="1" y="179"/>
                  <a:pt x="0" y="169"/>
                  <a:pt x="0" y="158"/>
                </a:cubicBezTo>
                <a:cubicBezTo>
                  <a:pt x="0" y="148"/>
                  <a:pt x="1" y="138"/>
                  <a:pt x="3" y="128"/>
                </a:cubicBezTo>
                <a:cubicBezTo>
                  <a:pt x="5" y="117"/>
                  <a:pt x="8" y="107"/>
                  <a:pt x="12" y="98"/>
                </a:cubicBezTo>
                <a:cubicBezTo>
                  <a:pt x="16" y="88"/>
                  <a:pt x="21" y="79"/>
                  <a:pt x="27" y="70"/>
                </a:cubicBezTo>
                <a:cubicBezTo>
                  <a:pt x="33" y="62"/>
                  <a:pt x="39" y="54"/>
                  <a:pt x="47" y="46"/>
                </a:cubicBezTo>
                <a:cubicBezTo>
                  <a:pt x="54" y="39"/>
                  <a:pt x="62" y="32"/>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2"/>
                  <a:pt x="265" y="39"/>
                  <a:pt x="272" y="46"/>
                </a:cubicBezTo>
                <a:cubicBezTo>
                  <a:pt x="280" y="54"/>
                  <a:pt x="286" y="62"/>
                  <a:pt x="292" y="70"/>
                </a:cubicBezTo>
                <a:cubicBezTo>
                  <a:pt x="298" y="79"/>
                  <a:pt x="303" y="88"/>
                  <a:pt x="307" y="98"/>
                </a:cubicBezTo>
                <a:cubicBezTo>
                  <a:pt x="311" y="107"/>
                  <a:pt x="314" y="117"/>
                  <a:pt x="316" y="128"/>
                </a:cubicBezTo>
                <a:cubicBezTo>
                  <a:pt x="318" y="138"/>
                  <a:pt x="319" y="148"/>
                  <a:pt x="319" y="158"/>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1" name="CuadroTexto 90"/>
          <p:cNvSpPr txBox="1"/>
          <p:nvPr/>
        </p:nvSpPr>
        <p:spPr>
          <a:xfrm>
            <a:off x="1257120" y="5225040"/>
            <a:ext cx="28764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List</a:t>
            </a:r>
            <a:endParaRPr lang="en-US" sz="1350" b="0" u="none" strike="noStrike">
              <a:solidFill>
                <a:srgbClr val="000000"/>
              </a:solidFill>
              <a:effectLst/>
              <a:uFillTx/>
              <a:latin typeface="Times New Roman"/>
            </a:endParaRPr>
          </a:p>
        </p:txBody>
      </p:sp>
      <p:sp>
        <p:nvSpPr>
          <p:cNvPr id="92" name="Forma libre: forma 91"/>
          <p:cNvSpPr/>
          <p:nvPr/>
        </p:nvSpPr>
        <p:spPr>
          <a:xfrm>
            <a:off x="990360" y="6038640"/>
            <a:ext cx="114840" cy="114840"/>
          </a:xfrm>
          <a:custGeom>
            <a:avLst/>
            <a:gdLst/>
            <a:ahLst/>
            <a:cxnLst/>
            <a:rect l="0" t="0" r="r" b="b"/>
            <a:pathLst>
              <a:path w="319" h="319">
                <a:moveTo>
                  <a:pt x="319" y="159"/>
                </a:moveTo>
                <a:cubicBezTo>
                  <a:pt x="319" y="169"/>
                  <a:pt x="318" y="180"/>
                  <a:pt x="316" y="191"/>
                </a:cubicBezTo>
                <a:cubicBezTo>
                  <a:pt x="314" y="201"/>
                  <a:pt x="311" y="211"/>
                  <a:pt x="307" y="221"/>
                </a:cubicBezTo>
                <a:cubicBezTo>
                  <a:pt x="303" y="230"/>
                  <a:pt x="298" y="239"/>
                  <a:pt x="292" y="248"/>
                </a:cubicBezTo>
                <a:cubicBezTo>
                  <a:pt x="286" y="257"/>
                  <a:pt x="280" y="265"/>
                  <a:pt x="272" y="272"/>
                </a:cubicBezTo>
                <a:cubicBezTo>
                  <a:pt x="265" y="279"/>
                  <a:pt x="256" y="286"/>
                  <a:pt x="247" y="292"/>
                </a:cubicBezTo>
                <a:cubicBezTo>
                  <a:pt x="238" y="298"/>
                  <a:pt x="229" y="303"/>
                  <a:pt x="220" y="306"/>
                </a:cubicBezTo>
                <a:cubicBezTo>
                  <a:pt x="210" y="310"/>
                  <a:pt x="200" y="313"/>
                  <a:pt x="190" y="316"/>
                </a:cubicBezTo>
                <a:cubicBezTo>
                  <a:pt x="180" y="318"/>
                  <a:pt x="169" y="319"/>
                  <a:pt x="159" y="319"/>
                </a:cubicBezTo>
                <a:cubicBezTo>
                  <a:pt x="148" y="319"/>
                  <a:pt x="138" y="318"/>
                  <a:pt x="128" y="316"/>
                </a:cubicBezTo>
                <a:cubicBezTo>
                  <a:pt x="118" y="313"/>
                  <a:pt x="108" y="310"/>
                  <a:pt x="98" y="306"/>
                </a:cubicBezTo>
                <a:cubicBezTo>
                  <a:pt x="89" y="303"/>
                  <a:pt x="79" y="298"/>
                  <a:pt x="71" y="292"/>
                </a:cubicBezTo>
                <a:cubicBezTo>
                  <a:pt x="62" y="286"/>
                  <a:pt x="54" y="279"/>
                  <a:pt x="47" y="272"/>
                </a:cubicBezTo>
                <a:cubicBezTo>
                  <a:pt x="39" y="265"/>
                  <a:pt x="33" y="257"/>
                  <a:pt x="27" y="248"/>
                </a:cubicBezTo>
                <a:cubicBezTo>
                  <a:pt x="21" y="239"/>
                  <a:pt x="16" y="230"/>
                  <a:pt x="12" y="221"/>
                </a:cubicBezTo>
                <a:cubicBezTo>
                  <a:pt x="8" y="211"/>
                  <a:pt x="5" y="201"/>
                  <a:pt x="3" y="191"/>
                </a:cubicBezTo>
                <a:cubicBezTo>
                  <a:pt x="1" y="180"/>
                  <a:pt x="0" y="169"/>
                  <a:pt x="0" y="159"/>
                </a:cubicBezTo>
                <a:cubicBezTo>
                  <a:pt x="0" y="148"/>
                  <a:pt x="1" y="138"/>
                  <a:pt x="3" y="128"/>
                </a:cubicBezTo>
                <a:cubicBezTo>
                  <a:pt x="5" y="118"/>
                  <a:pt x="8" y="108"/>
                  <a:pt x="12" y="98"/>
                </a:cubicBezTo>
                <a:cubicBezTo>
                  <a:pt x="16" y="88"/>
                  <a:pt x="21" y="79"/>
                  <a:pt x="27" y="71"/>
                </a:cubicBezTo>
                <a:cubicBezTo>
                  <a:pt x="33" y="62"/>
                  <a:pt x="39" y="54"/>
                  <a:pt x="47" y="47"/>
                </a:cubicBezTo>
                <a:cubicBezTo>
                  <a:pt x="54" y="39"/>
                  <a:pt x="62" y="33"/>
                  <a:pt x="71" y="27"/>
                </a:cubicBezTo>
                <a:cubicBezTo>
                  <a:pt x="79" y="21"/>
                  <a:pt x="89" y="16"/>
                  <a:pt x="98" y="12"/>
                </a:cubicBezTo>
                <a:cubicBezTo>
                  <a:pt x="108" y="8"/>
                  <a:pt x="118" y="5"/>
                  <a:pt x="128" y="3"/>
                </a:cubicBezTo>
                <a:cubicBezTo>
                  <a:pt x="138" y="1"/>
                  <a:pt x="148" y="0"/>
                  <a:pt x="159" y="0"/>
                </a:cubicBezTo>
                <a:cubicBezTo>
                  <a:pt x="169" y="0"/>
                  <a:pt x="180" y="1"/>
                  <a:pt x="190" y="3"/>
                </a:cubicBezTo>
                <a:cubicBezTo>
                  <a:pt x="200" y="5"/>
                  <a:pt x="210" y="8"/>
                  <a:pt x="220" y="12"/>
                </a:cubicBezTo>
                <a:cubicBezTo>
                  <a:pt x="229" y="16"/>
                  <a:pt x="238" y="21"/>
                  <a:pt x="247" y="27"/>
                </a:cubicBezTo>
                <a:cubicBezTo>
                  <a:pt x="256" y="33"/>
                  <a:pt x="265" y="39"/>
                  <a:pt x="272" y="47"/>
                </a:cubicBezTo>
                <a:cubicBezTo>
                  <a:pt x="280" y="54"/>
                  <a:pt x="286" y="62"/>
                  <a:pt x="292" y="71"/>
                </a:cubicBezTo>
                <a:cubicBezTo>
                  <a:pt x="298" y="79"/>
                  <a:pt x="303" y="88"/>
                  <a:pt x="307" y="98"/>
                </a:cubicBezTo>
                <a:cubicBezTo>
                  <a:pt x="311" y="108"/>
                  <a:pt x="314" y="118"/>
                  <a:pt x="316" y="128"/>
                </a:cubicBezTo>
                <a:cubicBezTo>
                  <a:pt x="318" y="138"/>
                  <a:pt x="319" y="148"/>
                  <a:pt x="319" y="159"/>
                </a:cubicBez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3" name="CuadroTexto 92"/>
          <p:cNvSpPr txBox="1"/>
          <p:nvPr/>
        </p:nvSpPr>
        <p:spPr>
          <a:xfrm>
            <a:off x="1257120" y="5606280"/>
            <a:ext cx="72036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ArrayList</a:t>
            </a:r>
            <a:endParaRPr lang="en-US" sz="1350" b="0" u="none" strike="noStrike">
              <a:solidFill>
                <a:srgbClr val="000000"/>
              </a:solidFill>
              <a:effectLst/>
              <a:uFillTx/>
              <a:latin typeface="Times New Roman"/>
            </a:endParaRPr>
          </a:p>
        </p:txBody>
      </p:sp>
      <p:sp>
        <p:nvSpPr>
          <p:cNvPr id="94" name="Forma libre: forma 93"/>
          <p:cNvSpPr/>
          <p:nvPr/>
        </p:nvSpPr>
        <p:spPr>
          <a:xfrm>
            <a:off x="761760" y="6457680"/>
            <a:ext cx="10668240" cy="10080"/>
          </a:xfrm>
          <a:custGeom>
            <a:avLst/>
            <a:gdLst/>
            <a:ahLst/>
            <a:cxnLst/>
            <a:rect l="0" t="0" r="r" b="b"/>
            <a:pathLst>
              <a:path w="29634" h="28">
                <a:moveTo>
                  <a:pt x="0" y="0"/>
                </a:moveTo>
                <a:lnTo>
                  <a:pt x="29634" y="0"/>
                </a:lnTo>
                <a:lnTo>
                  <a:pt x="29634" y="28"/>
                </a:lnTo>
                <a:lnTo>
                  <a:pt x="0" y="28"/>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5" name="CuadroTexto 94"/>
          <p:cNvSpPr txBox="1"/>
          <p:nvPr/>
        </p:nvSpPr>
        <p:spPr>
          <a:xfrm>
            <a:off x="1257120" y="5987160"/>
            <a:ext cx="853920" cy="207720"/>
          </a:xfrm>
          <a:prstGeom prst="rect">
            <a:avLst/>
          </a:prstGeom>
          <a:noFill/>
          <a:ln w="0">
            <a:noFill/>
          </a:ln>
        </p:spPr>
        <p:txBody>
          <a:bodyPr wrap="none" lIns="0" tIns="0" rIns="0" bIns="0" anchor="t">
            <a:spAutoFit/>
          </a:bodyPr>
          <a:lstStyle/>
          <a:p>
            <a:r>
              <a:rPr lang="en-US" sz="1350" b="0" u="none" strike="noStrike">
                <a:solidFill>
                  <a:srgbClr val="57068C"/>
                </a:solidFill>
                <a:effectLst/>
                <a:uFillTx/>
                <a:latin typeface="Montserrat"/>
                <a:ea typeface="Montserrat"/>
              </a:rPr>
              <a:t>LinkedList</a:t>
            </a:r>
            <a:endParaRPr lang="en-US" sz="1350" b="0" u="none" strike="noStrike">
              <a:solidFill>
                <a:srgbClr val="000000"/>
              </a:solidFill>
              <a:effectLst/>
              <a:uFillTx/>
              <a:latin typeface="Times New Roman"/>
            </a:endParaRPr>
          </a:p>
        </p:txBody>
      </p:sp>
      <p:sp>
        <p:nvSpPr>
          <p:cNvPr id="96" name="CuadroTexto 95"/>
          <p:cNvSpPr txBox="1"/>
          <p:nvPr/>
        </p:nvSpPr>
        <p:spPr>
          <a:xfrm>
            <a:off x="762120" y="671004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97" name="CuadroTexto 96"/>
          <p:cNvSpPr txBox="1"/>
          <p:nvPr/>
        </p:nvSpPr>
        <p:spPr>
          <a:xfrm>
            <a:off x="11256480" y="6710040"/>
            <a:ext cx="16992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08</a:t>
            </a:r>
            <a:endParaRPr lang="en-US" sz="1050" b="0" u="none" strike="noStrike">
              <a:solidFill>
                <a:srgbClr val="000000"/>
              </a:solidFill>
              <a:effectLst/>
              <a:uFillTx/>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orma libre: forma 99"/>
          <p:cNvSpPr/>
          <p:nvPr/>
        </p:nvSpPr>
        <p:spPr>
          <a:xfrm>
            <a:off x="0" y="761760"/>
            <a:ext cx="3295800" cy="810000"/>
          </a:xfrm>
          <a:custGeom>
            <a:avLst/>
            <a:gdLst/>
            <a:ahLst/>
            <a:cxnLst/>
            <a:rect l="0" t="0" r="r" b="b"/>
            <a:pathLst>
              <a:path w="9155" h="2250">
                <a:moveTo>
                  <a:pt x="0" y="0"/>
                </a:moveTo>
                <a:lnTo>
                  <a:pt x="9155" y="0"/>
                </a:lnTo>
                <a:lnTo>
                  <a:pt x="9155" y="2250"/>
                </a:lnTo>
                <a:lnTo>
                  <a:pt x="0" y="2250"/>
                </a:lnTo>
                <a:lnTo>
                  <a:pt x="0" y="0"/>
                </a:lnTo>
                <a:close/>
              </a:path>
            </a:pathLst>
          </a:custGeom>
          <a:solidFill>
            <a:srgbClr val="57068C"/>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1" name="CuadroTexto 100"/>
          <p:cNvSpPr txBox="1"/>
          <p:nvPr/>
        </p:nvSpPr>
        <p:spPr>
          <a:xfrm>
            <a:off x="838080" y="954000"/>
            <a:ext cx="1816200" cy="417960"/>
          </a:xfrm>
          <a:prstGeom prst="rect">
            <a:avLst/>
          </a:prstGeom>
          <a:noFill/>
          <a:ln w="0">
            <a:noFill/>
          </a:ln>
        </p:spPr>
        <p:txBody>
          <a:bodyPr wrap="none" lIns="0" tIns="0" rIns="0" bIns="0" anchor="t">
            <a:spAutoFit/>
          </a:bodyPr>
          <a:lstStyle/>
          <a:p>
            <a:r>
              <a:rPr lang="en-US" sz="2700" b="0" u="none" strike="noStrike">
                <a:solidFill>
                  <a:srgbClr val="FFFFFF"/>
                </a:solidFill>
                <a:effectLst/>
                <a:uFillTx/>
                <a:latin typeface="Montserrat"/>
                <a:ea typeface="Montserrat"/>
              </a:rPr>
              <a:t>Listas: Lists</a:t>
            </a:r>
            <a:endParaRPr lang="en-US" sz="2700" b="0" u="none" strike="noStrike">
              <a:solidFill>
                <a:srgbClr val="000000"/>
              </a:solidFill>
              <a:effectLst/>
              <a:uFillTx/>
              <a:latin typeface="Times New Roman"/>
            </a:endParaRPr>
          </a:p>
        </p:txBody>
      </p:sp>
      <p:sp>
        <p:nvSpPr>
          <p:cNvPr id="102" name="CuadroTexto 101"/>
          <p:cNvSpPr txBox="1"/>
          <p:nvPr/>
        </p:nvSpPr>
        <p:spPr>
          <a:xfrm>
            <a:off x="389544" y="1911240"/>
            <a:ext cx="8878320" cy="231840"/>
          </a:xfrm>
          <a:prstGeom prst="rect">
            <a:avLst/>
          </a:prstGeom>
          <a:noFill/>
          <a:ln w="0">
            <a:noFill/>
          </a:ln>
        </p:spPr>
        <p:txBody>
          <a:bodyPr wrap="none" lIns="0" tIns="0" rIns="0" bIns="0" anchor="t">
            <a:spAutoFit/>
          </a:bodyPr>
          <a:lstStyle/>
          <a:p>
            <a:r>
              <a:rPr lang="en-US" sz="1500" b="0" u="none" strike="noStrike">
                <a:solidFill>
                  <a:srgbClr val="333333"/>
                </a:solidFill>
                <a:effectLst/>
                <a:uFillTx/>
                <a:latin typeface="Montserrat"/>
                <a:ea typeface="Montserrat"/>
              </a:rPr>
              <a:t>Para el uso de clases e interfaces de este tipo es necesario hacer la respectiva importación de los</a:t>
            </a:r>
            <a:endParaRPr lang="en-US" sz="1500" b="0" u="none" strike="noStrike">
              <a:solidFill>
                <a:srgbClr val="000000"/>
              </a:solidFill>
              <a:effectLst/>
              <a:uFillTx/>
              <a:latin typeface="Times New Roman"/>
            </a:endParaRPr>
          </a:p>
        </p:txBody>
      </p:sp>
      <p:pic>
        <p:nvPicPr>
          <p:cNvPr id="103" name="Imagen 102"/>
          <p:cNvPicPr/>
          <p:nvPr/>
        </p:nvPicPr>
        <p:blipFill>
          <a:blip r:embed="rId3"/>
          <a:stretch/>
        </p:blipFill>
        <p:spPr>
          <a:xfrm>
            <a:off x="655194" y="3118581"/>
            <a:ext cx="5281211" cy="2385819"/>
          </a:xfrm>
          <a:prstGeom prst="rect">
            <a:avLst/>
          </a:prstGeom>
          <a:noFill/>
          <a:ln w="12700">
            <a:solidFill>
              <a:schemeClr val="tx1"/>
            </a:solidFill>
          </a:ln>
        </p:spPr>
      </p:pic>
      <p:sp>
        <p:nvSpPr>
          <p:cNvPr id="104" name="CuadroTexto 103"/>
          <p:cNvSpPr txBox="1"/>
          <p:nvPr/>
        </p:nvSpPr>
        <p:spPr>
          <a:xfrm>
            <a:off x="389544" y="2225520"/>
            <a:ext cx="9082080" cy="231840"/>
          </a:xfrm>
          <a:prstGeom prst="rect">
            <a:avLst/>
          </a:prstGeom>
          <a:noFill/>
          <a:ln w="0">
            <a:noFill/>
          </a:ln>
        </p:spPr>
        <p:txBody>
          <a:bodyPr wrap="none" lIns="0" tIns="0" rIns="0" bIns="0" anchor="t">
            <a:spAutoFit/>
          </a:bodyPr>
          <a:lstStyle/>
          <a:p>
            <a:r>
              <a:rPr lang="en-US" sz="1500" b="0" u="none" strike="noStrike" dirty="0" err="1">
                <a:solidFill>
                  <a:srgbClr val="333333"/>
                </a:solidFill>
                <a:effectLst/>
                <a:uFillTx/>
                <a:latin typeface="Montserrat"/>
                <a:ea typeface="Montserrat"/>
              </a:rPr>
              <a:t>paquetes</a:t>
            </a:r>
            <a:r>
              <a:rPr lang="en-US" sz="1500" b="0" u="none" strike="noStrike" dirty="0">
                <a:solidFill>
                  <a:srgbClr val="333333"/>
                </a:solidFill>
                <a:effectLst/>
                <a:uFillTx/>
                <a:latin typeface="Montserrat"/>
                <a:ea typeface="Montserrat"/>
              </a:rPr>
              <a:t> de Java </a:t>
            </a:r>
            <a:r>
              <a:rPr lang="en-US" sz="1500" b="0" u="none" strike="noStrike" dirty="0" err="1">
                <a:solidFill>
                  <a:srgbClr val="333333"/>
                </a:solidFill>
                <a:effectLst/>
                <a:uFillTx/>
                <a:latin typeface="Montserrat"/>
                <a:ea typeface="Montserrat"/>
              </a:rPr>
              <a:t>que</a:t>
            </a:r>
            <a:r>
              <a:rPr lang="en-US" sz="1500" b="0" u="none" strike="noStrike" dirty="0">
                <a:solidFill>
                  <a:srgbClr val="333333"/>
                </a:solidFill>
                <a:effectLst/>
                <a:uFillTx/>
                <a:latin typeface="Montserrat"/>
                <a:ea typeface="Montserrat"/>
              </a:rPr>
              <a:t> se </a:t>
            </a:r>
            <a:r>
              <a:rPr lang="en-US" sz="1500" b="0" u="none" strike="noStrike" dirty="0" err="1">
                <a:solidFill>
                  <a:srgbClr val="333333"/>
                </a:solidFill>
                <a:effectLst/>
                <a:uFillTx/>
                <a:latin typeface="Montserrat"/>
                <a:ea typeface="Montserrat"/>
              </a:rPr>
              <a:t>desean</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trabajar</a:t>
            </a:r>
            <a:r>
              <a:rPr lang="en-US" sz="1500" b="0" u="none" strike="noStrike" dirty="0">
                <a:solidFill>
                  <a:srgbClr val="333333"/>
                </a:solidFill>
                <a:effectLst/>
                <a:uFillTx/>
                <a:latin typeface="Montserrat"/>
                <a:ea typeface="Montserrat"/>
              </a:rPr>
              <a:t>. List opera con dos </a:t>
            </a:r>
            <a:r>
              <a:rPr lang="en-US" sz="1500" b="0" u="none" strike="noStrike" dirty="0" err="1">
                <a:solidFill>
                  <a:srgbClr val="333333"/>
                </a:solidFill>
                <a:effectLst/>
                <a:uFillTx/>
                <a:latin typeface="Montserrat"/>
                <a:ea typeface="Montserrat"/>
              </a:rPr>
              <a:t>paquetes</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en</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este</a:t>
            </a:r>
            <a:r>
              <a:rPr lang="en-US" sz="1500" b="0" u="none" strike="noStrike" dirty="0">
                <a:solidFill>
                  <a:srgbClr val="333333"/>
                </a:solidFill>
                <a:effectLst/>
                <a:uFillTx/>
                <a:latin typeface="Montserrat"/>
                <a:ea typeface="Montserrat"/>
              </a:rPr>
              <a:t> </a:t>
            </a:r>
            <a:r>
              <a:rPr lang="en-US" sz="1500" b="0" u="none" strike="noStrike" dirty="0" err="1">
                <a:solidFill>
                  <a:srgbClr val="333333"/>
                </a:solidFill>
                <a:effectLst/>
                <a:uFillTx/>
                <a:latin typeface="Montserrat"/>
                <a:ea typeface="Montserrat"/>
              </a:rPr>
              <a:t>caso</a:t>
            </a:r>
            <a:r>
              <a:rPr lang="en-US" sz="1500" b="0" u="none" strike="noStrike" dirty="0">
                <a:solidFill>
                  <a:srgbClr val="333333"/>
                </a:solidFill>
                <a:effectLst/>
                <a:uFillTx/>
                <a:latin typeface="Montserrat"/>
                <a:ea typeface="Montserrat"/>
              </a:rPr>
              <a:t>: </a:t>
            </a:r>
            <a:r>
              <a:rPr lang="en-US" sz="1500" b="0" u="none" strike="noStrike" dirty="0">
                <a:solidFill>
                  <a:srgbClr val="57068C"/>
                </a:solidFill>
                <a:effectLst/>
                <a:uFillTx/>
                <a:latin typeface="Montserrat"/>
                <a:ea typeface="Montserrat"/>
              </a:rPr>
              <a:t>List</a:t>
            </a:r>
            <a:r>
              <a:rPr lang="en-US" sz="1500" b="0" u="none" strike="noStrike" dirty="0">
                <a:solidFill>
                  <a:srgbClr val="333333"/>
                </a:solidFill>
                <a:effectLst/>
                <a:uFillTx/>
                <a:latin typeface="Montserrat"/>
                <a:ea typeface="Montserrat"/>
              </a:rPr>
              <a:t> y </a:t>
            </a:r>
            <a:r>
              <a:rPr lang="en-US" sz="1500" b="0" u="none" strike="noStrike" dirty="0" err="1">
                <a:solidFill>
                  <a:srgbClr val="57068C"/>
                </a:solidFill>
                <a:effectLst/>
                <a:uFillTx/>
                <a:latin typeface="Montserrat"/>
                <a:ea typeface="Montserrat"/>
              </a:rPr>
              <a:t>ArrayList</a:t>
            </a:r>
            <a:r>
              <a:rPr lang="en-US" sz="1500" b="0" u="none" strike="noStrike" dirty="0">
                <a:solidFill>
                  <a:srgbClr val="333333"/>
                </a:solidFill>
                <a:effectLst/>
                <a:uFillTx/>
                <a:latin typeface="Montserrat"/>
                <a:ea typeface="Montserrat"/>
              </a:rPr>
              <a:t>.</a:t>
            </a:r>
            <a:endParaRPr lang="en-US" sz="1500" b="0" u="none" strike="noStrike" dirty="0">
              <a:solidFill>
                <a:srgbClr val="000000"/>
              </a:solidFill>
              <a:effectLst/>
              <a:uFillTx/>
              <a:latin typeface="Times New Roman"/>
            </a:endParaRPr>
          </a:p>
        </p:txBody>
      </p:sp>
      <p:sp>
        <p:nvSpPr>
          <p:cNvPr id="105" name="Forma libre: forma 104"/>
          <p:cNvSpPr/>
          <p:nvPr/>
        </p:nvSpPr>
        <p:spPr>
          <a:xfrm>
            <a:off x="761760" y="6153120"/>
            <a:ext cx="10668240" cy="9720"/>
          </a:xfrm>
          <a:custGeom>
            <a:avLst/>
            <a:gdLst/>
            <a:ahLst/>
            <a:cxnLst/>
            <a:rect l="0" t="0" r="r" b="b"/>
            <a:pathLst>
              <a:path w="29634" h="27">
                <a:moveTo>
                  <a:pt x="0" y="0"/>
                </a:moveTo>
                <a:lnTo>
                  <a:pt x="29634" y="0"/>
                </a:lnTo>
                <a:lnTo>
                  <a:pt x="29634" y="27"/>
                </a:lnTo>
                <a:lnTo>
                  <a:pt x="0" y="27"/>
                </a:lnTo>
                <a:lnTo>
                  <a:pt x="0" y="0"/>
                </a:lnTo>
                <a:close/>
              </a:path>
            </a:pathLst>
          </a:custGeom>
          <a:solidFill>
            <a:srgbClr val="E5E7EB">
              <a:alpha val="8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6" name="CuadroTexto 105"/>
          <p:cNvSpPr txBox="1"/>
          <p:nvPr/>
        </p:nvSpPr>
        <p:spPr>
          <a:xfrm>
            <a:off x="4828704" y="6184012"/>
            <a:ext cx="2657880" cy="162000"/>
          </a:xfrm>
          <a:prstGeom prst="rect">
            <a:avLst/>
          </a:prstGeom>
          <a:noFill/>
          <a:ln w="0">
            <a:noFill/>
          </a:ln>
        </p:spPr>
        <p:txBody>
          <a:bodyPr wrap="none" lIns="0" tIns="0" rIns="0" bIns="0" anchor="t">
            <a:spAutoFit/>
          </a:bodyPr>
          <a:lstStyle/>
          <a:p>
            <a:r>
              <a:rPr lang="en-US" sz="1050" b="0" i="1" u="none" strike="noStrike" dirty="0" err="1">
                <a:solidFill>
                  <a:srgbClr val="6A7282"/>
                </a:solidFill>
                <a:effectLst/>
                <a:uFillTx/>
                <a:latin typeface="Montserrat"/>
                <a:ea typeface="Montserrat"/>
              </a:rPr>
              <a:t>Tomado</a:t>
            </a:r>
            <a:r>
              <a:rPr lang="en-US" sz="1050" b="0" i="1" u="none" strike="noStrike" dirty="0">
                <a:solidFill>
                  <a:srgbClr val="6A7282"/>
                </a:solidFill>
                <a:effectLst/>
                <a:uFillTx/>
                <a:latin typeface="Montserrat"/>
                <a:ea typeface="Montserrat"/>
              </a:rPr>
              <a:t> de la </a:t>
            </a:r>
            <a:r>
              <a:rPr lang="en-US" sz="1050" b="0" i="1" u="none" strike="noStrike" dirty="0" err="1">
                <a:solidFill>
                  <a:srgbClr val="6A7282"/>
                </a:solidFill>
                <a:effectLst/>
                <a:uFillTx/>
                <a:latin typeface="Montserrat"/>
                <a:ea typeface="Montserrat"/>
              </a:rPr>
              <a:t>página</a:t>
            </a:r>
            <a:r>
              <a:rPr lang="en-US" sz="1050" b="0" i="1" u="none" strike="noStrike" dirty="0">
                <a:solidFill>
                  <a:srgbClr val="6A7282"/>
                </a:solidFill>
                <a:effectLst/>
                <a:uFillTx/>
                <a:latin typeface="Montserrat"/>
                <a:ea typeface="Montserrat"/>
              </a:rPr>
              <a:t> de campusmvp.es</a:t>
            </a:r>
            <a:endParaRPr lang="en-US" sz="1050" b="0" u="none" strike="noStrike" dirty="0">
              <a:solidFill>
                <a:srgbClr val="000000"/>
              </a:solidFill>
              <a:effectLst/>
              <a:uFillTx/>
              <a:latin typeface="Times New Roman"/>
            </a:endParaRPr>
          </a:p>
        </p:txBody>
      </p:sp>
      <p:sp>
        <p:nvSpPr>
          <p:cNvPr id="107" name="CuadroTexto 106"/>
          <p:cNvSpPr txBox="1"/>
          <p:nvPr/>
        </p:nvSpPr>
        <p:spPr>
          <a:xfrm>
            <a:off x="762120" y="6405120"/>
            <a:ext cx="156096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Nivelación Java - Parte 2</a:t>
            </a:r>
            <a:endParaRPr lang="en-US" sz="1050" b="0" u="none" strike="noStrike">
              <a:solidFill>
                <a:srgbClr val="000000"/>
              </a:solidFill>
              <a:effectLst/>
              <a:uFillTx/>
              <a:latin typeface="Times New Roman"/>
            </a:endParaRPr>
          </a:p>
        </p:txBody>
      </p:sp>
      <p:sp>
        <p:nvSpPr>
          <p:cNvPr id="108" name="CuadroTexto 107"/>
          <p:cNvSpPr txBox="1"/>
          <p:nvPr/>
        </p:nvSpPr>
        <p:spPr>
          <a:xfrm>
            <a:off x="11260440" y="6405120"/>
            <a:ext cx="165600" cy="162000"/>
          </a:xfrm>
          <a:prstGeom prst="rect">
            <a:avLst/>
          </a:prstGeom>
          <a:noFill/>
          <a:ln w="0">
            <a:noFill/>
          </a:ln>
        </p:spPr>
        <p:txBody>
          <a:bodyPr wrap="none" lIns="0" tIns="0" rIns="0" bIns="0" anchor="t">
            <a:spAutoFit/>
          </a:bodyPr>
          <a:lstStyle/>
          <a:p>
            <a:r>
              <a:rPr lang="en-US" sz="1050" b="0" u="none" strike="noStrike">
                <a:solidFill>
                  <a:srgbClr val="99A1AF"/>
                </a:solidFill>
                <a:effectLst/>
                <a:uFillTx/>
                <a:latin typeface="Montserrat"/>
                <a:ea typeface="Montserrat"/>
              </a:rPr>
              <a:t>09</a:t>
            </a:r>
            <a:endParaRPr lang="en-US" sz="1050" b="0" u="none" strike="noStrike">
              <a:solidFill>
                <a:srgbClr val="000000"/>
              </a:solidFill>
              <a:effectLst/>
              <a:uFillTx/>
              <a:latin typeface="Times New Roman"/>
            </a:endParaRPr>
          </a:p>
        </p:txBody>
      </p:sp>
      <p:sp>
        <p:nvSpPr>
          <p:cNvPr id="2" name="Forma libre: forma 1">
            <a:extLst>
              <a:ext uri="{FF2B5EF4-FFF2-40B4-BE49-F238E27FC236}">
                <a16:creationId xmlns:a16="http://schemas.microsoft.com/office/drawing/2014/main" id="{1EF34E38-C1FE-8235-7757-E56DF002BACD}"/>
              </a:ext>
            </a:extLst>
          </p:cNvPr>
          <p:cNvSpPr/>
          <p:nvPr/>
        </p:nvSpPr>
        <p:spPr>
          <a:xfrm>
            <a:off x="6326436" y="3225964"/>
            <a:ext cx="2525464" cy="311355"/>
          </a:xfrm>
          <a:custGeom>
            <a:avLst/>
            <a:gdLst/>
            <a:ahLst/>
            <a:cxnLst/>
            <a:rect l="0" t="0" r="r" b="b"/>
            <a:pathLst>
              <a:path w="4420" h="954">
                <a:moveTo>
                  <a:pt x="0" y="476"/>
                </a:moveTo>
                <a:cubicBezTo>
                  <a:pt x="0" y="445"/>
                  <a:pt x="3" y="414"/>
                  <a:pt x="10" y="383"/>
                </a:cubicBezTo>
                <a:cubicBezTo>
                  <a:pt x="16" y="353"/>
                  <a:pt x="25" y="323"/>
                  <a:pt x="37" y="294"/>
                </a:cubicBezTo>
                <a:cubicBezTo>
                  <a:pt x="49" y="265"/>
                  <a:pt x="63" y="238"/>
                  <a:pt x="81" y="212"/>
                </a:cubicBezTo>
                <a:cubicBezTo>
                  <a:pt x="98" y="186"/>
                  <a:pt x="118" y="162"/>
                  <a:pt x="140" y="140"/>
                </a:cubicBezTo>
                <a:cubicBezTo>
                  <a:pt x="162" y="117"/>
                  <a:pt x="186" y="98"/>
                  <a:pt x="212" y="80"/>
                </a:cubicBezTo>
                <a:cubicBezTo>
                  <a:pt x="238" y="63"/>
                  <a:pt x="265" y="48"/>
                  <a:pt x="294" y="36"/>
                </a:cubicBezTo>
                <a:cubicBezTo>
                  <a:pt x="323" y="24"/>
                  <a:pt x="353" y="15"/>
                  <a:pt x="384" y="9"/>
                </a:cubicBezTo>
                <a:cubicBezTo>
                  <a:pt x="414" y="3"/>
                  <a:pt x="445" y="0"/>
                  <a:pt x="477" y="0"/>
                </a:cubicBezTo>
                <a:lnTo>
                  <a:pt x="3944" y="0"/>
                </a:lnTo>
                <a:cubicBezTo>
                  <a:pt x="3975" y="0"/>
                  <a:pt x="4006" y="3"/>
                  <a:pt x="4037" y="9"/>
                </a:cubicBezTo>
                <a:cubicBezTo>
                  <a:pt x="4067" y="15"/>
                  <a:pt x="4097" y="24"/>
                  <a:pt x="4126" y="36"/>
                </a:cubicBezTo>
                <a:cubicBezTo>
                  <a:pt x="4155" y="48"/>
                  <a:pt x="4182" y="63"/>
                  <a:pt x="4208" y="80"/>
                </a:cubicBezTo>
                <a:cubicBezTo>
                  <a:pt x="4234" y="98"/>
                  <a:pt x="4258" y="117"/>
                  <a:pt x="4280" y="140"/>
                </a:cubicBezTo>
                <a:cubicBezTo>
                  <a:pt x="4303" y="162"/>
                  <a:pt x="4322" y="186"/>
                  <a:pt x="4340" y="212"/>
                </a:cubicBezTo>
                <a:cubicBezTo>
                  <a:pt x="4357" y="238"/>
                  <a:pt x="4372" y="265"/>
                  <a:pt x="4384" y="294"/>
                </a:cubicBezTo>
                <a:cubicBezTo>
                  <a:pt x="4396" y="323"/>
                  <a:pt x="4405" y="353"/>
                  <a:pt x="4411" y="383"/>
                </a:cubicBezTo>
                <a:cubicBezTo>
                  <a:pt x="4417" y="414"/>
                  <a:pt x="4420" y="445"/>
                  <a:pt x="4420" y="476"/>
                </a:cubicBezTo>
                <a:cubicBezTo>
                  <a:pt x="4420" y="508"/>
                  <a:pt x="4417" y="539"/>
                  <a:pt x="4411" y="569"/>
                </a:cubicBezTo>
                <a:cubicBezTo>
                  <a:pt x="4405" y="600"/>
                  <a:pt x="4396" y="630"/>
                  <a:pt x="4384" y="659"/>
                </a:cubicBezTo>
                <a:cubicBezTo>
                  <a:pt x="4372" y="687"/>
                  <a:pt x="4357" y="715"/>
                  <a:pt x="4340" y="741"/>
                </a:cubicBezTo>
                <a:cubicBezTo>
                  <a:pt x="4322" y="767"/>
                  <a:pt x="4303" y="791"/>
                  <a:pt x="4280" y="813"/>
                </a:cubicBezTo>
                <a:cubicBezTo>
                  <a:pt x="4258" y="836"/>
                  <a:pt x="4234" y="856"/>
                  <a:pt x="4208" y="873"/>
                </a:cubicBezTo>
                <a:cubicBezTo>
                  <a:pt x="4182" y="891"/>
                  <a:pt x="4155" y="905"/>
                  <a:pt x="4126" y="917"/>
                </a:cubicBezTo>
                <a:cubicBezTo>
                  <a:pt x="4097" y="929"/>
                  <a:pt x="4067" y="938"/>
                  <a:pt x="4037" y="944"/>
                </a:cubicBezTo>
                <a:cubicBezTo>
                  <a:pt x="4006" y="950"/>
                  <a:pt x="3975" y="954"/>
                  <a:pt x="3944" y="954"/>
                </a:cubicBezTo>
                <a:lnTo>
                  <a:pt x="477" y="954"/>
                </a:lnTo>
                <a:cubicBezTo>
                  <a:pt x="445" y="954"/>
                  <a:pt x="414" y="950"/>
                  <a:pt x="384" y="944"/>
                </a:cubicBezTo>
                <a:cubicBezTo>
                  <a:pt x="353" y="938"/>
                  <a:pt x="323" y="929"/>
                  <a:pt x="294" y="917"/>
                </a:cubicBezTo>
                <a:cubicBezTo>
                  <a:pt x="265" y="905"/>
                  <a:pt x="238" y="891"/>
                  <a:pt x="212" y="873"/>
                </a:cubicBezTo>
                <a:cubicBezTo>
                  <a:pt x="186" y="856"/>
                  <a:pt x="162" y="836"/>
                  <a:pt x="140" y="813"/>
                </a:cubicBezTo>
                <a:cubicBezTo>
                  <a:pt x="118" y="791"/>
                  <a:pt x="98" y="767"/>
                  <a:pt x="81" y="741"/>
                </a:cubicBezTo>
                <a:cubicBezTo>
                  <a:pt x="63" y="715"/>
                  <a:pt x="49" y="687"/>
                  <a:pt x="37" y="659"/>
                </a:cubicBezTo>
                <a:cubicBezTo>
                  <a:pt x="25" y="630"/>
                  <a:pt x="16" y="600"/>
                  <a:pt x="10" y="569"/>
                </a:cubicBezTo>
                <a:cubicBezTo>
                  <a:pt x="3" y="539"/>
                  <a:pt x="0" y="508"/>
                  <a:pt x="0" y="476"/>
                </a:cubicBezTo>
                <a:close/>
              </a:path>
            </a:pathLst>
          </a:custGeom>
          <a:solidFill>
            <a:srgbClr val="F5E6E0"/>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 name="CuadroTexto 2">
            <a:extLst>
              <a:ext uri="{FF2B5EF4-FFF2-40B4-BE49-F238E27FC236}">
                <a16:creationId xmlns:a16="http://schemas.microsoft.com/office/drawing/2014/main" id="{D95287D6-6417-C1DE-0115-6C284D32AD7E}"/>
              </a:ext>
            </a:extLst>
          </p:cNvPr>
          <p:cNvSpPr txBox="1"/>
          <p:nvPr/>
        </p:nvSpPr>
        <p:spPr>
          <a:xfrm>
            <a:off x="6520138" y="3305796"/>
            <a:ext cx="2146390" cy="161583"/>
          </a:xfrm>
          <a:prstGeom prst="rect">
            <a:avLst/>
          </a:prstGeom>
          <a:noFill/>
          <a:ln w="0">
            <a:noFill/>
          </a:ln>
        </p:spPr>
        <p:txBody>
          <a:bodyPr wrap="square" lIns="0" tIns="0" rIns="0" bIns="0" anchor="t">
            <a:spAutoFit/>
          </a:bodyPr>
          <a:lstStyle/>
          <a:p>
            <a:r>
              <a:rPr lang="en-US" sz="1050" b="1" u="none" strike="noStrike" dirty="0">
                <a:solidFill>
                  <a:srgbClr val="DA7756"/>
                </a:solidFill>
                <a:effectLst/>
                <a:uFillTx/>
                <a:latin typeface="CrimsonPro"/>
                <a:ea typeface="CrimsonPro"/>
              </a:rPr>
              <a:t>EJERCICIO PRÁCTICO</a:t>
            </a:r>
            <a:endParaRPr lang="en-US" sz="1050" b="1" u="none" strike="noStrike" dirty="0">
              <a:solidFill>
                <a:srgbClr val="000000"/>
              </a:solidFill>
              <a:effectLst/>
              <a:uFillTx/>
              <a:latin typeface="Times New Roman"/>
            </a:endParaRPr>
          </a:p>
        </p:txBody>
      </p:sp>
      <p:sp>
        <p:nvSpPr>
          <p:cNvPr id="4" name="CuadroTexto 3">
            <a:extLst>
              <a:ext uri="{FF2B5EF4-FFF2-40B4-BE49-F238E27FC236}">
                <a16:creationId xmlns:a16="http://schemas.microsoft.com/office/drawing/2014/main" id="{62046072-2899-3EDD-508F-93E94F5D2781}"/>
              </a:ext>
            </a:extLst>
          </p:cNvPr>
          <p:cNvSpPr txBox="1"/>
          <p:nvPr/>
        </p:nvSpPr>
        <p:spPr>
          <a:xfrm>
            <a:off x="6404232" y="3623922"/>
            <a:ext cx="3399444" cy="346249"/>
          </a:xfrm>
          <a:prstGeom prst="rect">
            <a:avLst/>
          </a:prstGeom>
          <a:noFill/>
          <a:ln w="0">
            <a:noFill/>
          </a:ln>
        </p:spPr>
        <p:txBody>
          <a:bodyPr wrap="square" lIns="0" tIns="0" rIns="0" bIns="0" anchor="t">
            <a:spAutoFit/>
          </a:bodyPr>
          <a:lstStyle>
            <a:defPPr>
              <a:defRPr lang="es-CO"/>
            </a:defPPr>
            <a:lvl1pPr algn="just">
              <a:defRPr sz="1500" b="0" u="none" strike="noStrike">
                <a:solidFill>
                  <a:srgbClr val="333333"/>
                </a:solidFill>
                <a:effectLst/>
                <a:uFillTx/>
                <a:latin typeface="Montserrat"/>
                <a:ea typeface="Montserrat"/>
              </a:defRPr>
            </a:lvl1pPr>
          </a:lstStyle>
          <a:p>
            <a:r>
              <a:rPr lang="en-US" b="1" dirty="0" err="1"/>
              <a:t>Ejercicio</a:t>
            </a:r>
            <a:r>
              <a:rPr lang="en-US" b="1" dirty="0"/>
              <a:t> con </a:t>
            </a:r>
            <a:r>
              <a:rPr lang="en-US" b="1" dirty="0" err="1"/>
              <a:t>listas</a:t>
            </a:r>
            <a:endParaRPr lang="en-US" b="1" dirty="0"/>
          </a:p>
        </p:txBody>
      </p:sp>
      <p:sp>
        <p:nvSpPr>
          <p:cNvPr id="5" name="CuadroTexto 4">
            <a:extLst>
              <a:ext uri="{FF2B5EF4-FFF2-40B4-BE49-F238E27FC236}">
                <a16:creationId xmlns:a16="http://schemas.microsoft.com/office/drawing/2014/main" id="{3153D6EE-48F1-385D-C1A8-F408E5B67B95}"/>
              </a:ext>
            </a:extLst>
          </p:cNvPr>
          <p:cNvSpPr txBox="1"/>
          <p:nvPr/>
        </p:nvSpPr>
        <p:spPr>
          <a:xfrm>
            <a:off x="6399357" y="4044912"/>
            <a:ext cx="5026683" cy="1384995"/>
          </a:xfrm>
          <a:prstGeom prst="rect">
            <a:avLst/>
          </a:prstGeom>
          <a:noFill/>
          <a:ln w="0">
            <a:noFill/>
          </a:ln>
        </p:spPr>
        <p:txBody>
          <a:bodyPr wrap="square" lIns="0" tIns="0" rIns="0" bIns="0" anchor="t">
            <a:spAutoFit/>
          </a:bodyPr>
          <a:lstStyle>
            <a:defPPr>
              <a:defRPr lang="es-CO"/>
            </a:defPPr>
            <a:lvl1pPr>
              <a:defRPr sz="1500" b="0" u="none" strike="noStrike">
                <a:solidFill>
                  <a:srgbClr val="333333"/>
                </a:solidFill>
                <a:effectLst/>
                <a:uFillTx/>
                <a:latin typeface="Montserrat"/>
                <a:ea typeface="Montserrat"/>
              </a:defRPr>
            </a:lvl1pPr>
          </a:lstStyle>
          <a:p>
            <a:pPr algn="just"/>
            <a:r>
              <a:rPr lang="es-MX" dirty="0"/>
              <a:t>Crea un programa que maneje una lista de nombres. El programa debe agregar algunos nombres a la lista, mostrar todos los nombres en pantalla, mostrar el primer nombre de la lista y luego eliminar uno de los nombres para mostrar cómo queda la lista después de la eliminación.</a:t>
            </a:r>
            <a:endParaRPr lang="en-US" dirty="0"/>
          </a:p>
        </p:txBody>
      </p:sp>
      <p:sp>
        <p:nvSpPr>
          <p:cNvPr id="6" name="Forma libre: forma 5">
            <a:extLst>
              <a:ext uri="{FF2B5EF4-FFF2-40B4-BE49-F238E27FC236}">
                <a16:creationId xmlns:a16="http://schemas.microsoft.com/office/drawing/2014/main" id="{8EB0B328-7FA0-72FC-BE68-62B20FACDB96}"/>
              </a:ext>
            </a:extLst>
          </p:cNvPr>
          <p:cNvSpPr/>
          <p:nvPr/>
        </p:nvSpPr>
        <p:spPr>
          <a:xfrm>
            <a:off x="6204797" y="3057720"/>
            <a:ext cx="5559443" cy="2528160"/>
          </a:xfrm>
          <a:custGeom>
            <a:avLst/>
            <a:gdLst/>
            <a:ahLst/>
            <a:cxnLst/>
            <a:rect l="0" t="0" r="r" b="b"/>
            <a:pathLst>
              <a:path w="23787" h="13204" fill="none">
                <a:moveTo>
                  <a:pt x="0" y="12794"/>
                </a:moveTo>
                <a:lnTo>
                  <a:pt x="0" y="411"/>
                </a:lnTo>
                <a:cubicBezTo>
                  <a:pt x="0" y="384"/>
                  <a:pt x="2" y="357"/>
                  <a:pt x="8" y="331"/>
                </a:cubicBezTo>
                <a:cubicBezTo>
                  <a:pt x="13" y="304"/>
                  <a:pt x="21" y="279"/>
                  <a:pt x="31" y="254"/>
                </a:cubicBezTo>
                <a:cubicBezTo>
                  <a:pt x="41" y="229"/>
                  <a:pt x="54" y="205"/>
                  <a:pt x="69" y="183"/>
                </a:cubicBezTo>
                <a:cubicBezTo>
                  <a:pt x="84" y="160"/>
                  <a:pt x="101" y="140"/>
                  <a:pt x="120" y="121"/>
                </a:cubicBezTo>
                <a:cubicBezTo>
                  <a:pt x="139" y="102"/>
                  <a:pt x="160" y="85"/>
                  <a:pt x="182" y="70"/>
                </a:cubicBezTo>
                <a:cubicBezTo>
                  <a:pt x="204" y="55"/>
                  <a:pt x="228" y="42"/>
                  <a:pt x="253" y="32"/>
                </a:cubicBezTo>
                <a:cubicBezTo>
                  <a:pt x="278" y="21"/>
                  <a:pt x="303" y="14"/>
                  <a:pt x="330" y="8"/>
                </a:cubicBezTo>
                <a:cubicBezTo>
                  <a:pt x="356" y="3"/>
                  <a:pt x="383" y="0"/>
                  <a:pt x="410" y="0"/>
                </a:cubicBezTo>
                <a:lnTo>
                  <a:pt x="23377" y="0"/>
                </a:lnTo>
                <a:cubicBezTo>
                  <a:pt x="23404" y="0"/>
                  <a:pt x="23430" y="3"/>
                  <a:pt x="23457" y="8"/>
                </a:cubicBezTo>
                <a:cubicBezTo>
                  <a:pt x="23483" y="14"/>
                  <a:pt x="23509" y="21"/>
                  <a:pt x="23534" y="32"/>
                </a:cubicBezTo>
                <a:cubicBezTo>
                  <a:pt x="23559" y="42"/>
                  <a:pt x="23582" y="55"/>
                  <a:pt x="23605" y="70"/>
                </a:cubicBezTo>
                <a:cubicBezTo>
                  <a:pt x="23627" y="85"/>
                  <a:pt x="23648" y="102"/>
                  <a:pt x="23667" y="121"/>
                </a:cubicBezTo>
                <a:cubicBezTo>
                  <a:pt x="23686" y="140"/>
                  <a:pt x="23703" y="160"/>
                  <a:pt x="23718" y="183"/>
                </a:cubicBezTo>
                <a:cubicBezTo>
                  <a:pt x="23733" y="205"/>
                  <a:pt x="23745" y="229"/>
                  <a:pt x="23756" y="254"/>
                </a:cubicBezTo>
                <a:cubicBezTo>
                  <a:pt x="23766" y="279"/>
                  <a:pt x="23774" y="304"/>
                  <a:pt x="23779" y="331"/>
                </a:cubicBezTo>
                <a:cubicBezTo>
                  <a:pt x="23784" y="357"/>
                  <a:pt x="23787" y="384"/>
                  <a:pt x="23787" y="411"/>
                </a:cubicBezTo>
                <a:lnTo>
                  <a:pt x="23787" y="12794"/>
                </a:lnTo>
                <a:cubicBezTo>
                  <a:pt x="23787" y="12821"/>
                  <a:pt x="23784" y="12848"/>
                  <a:pt x="23779" y="12874"/>
                </a:cubicBezTo>
                <a:cubicBezTo>
                  <a:pt x="23774" y="12900"/>
                  <a:pt x="23766" y="12926"/>
                  <a:pt x="23756" y="12951"/>
                </a:cubicBezTo>
                <a:cubicBezTo>
                  <a:pt x="23745" y="12976"/>
                  <a:pt x="23733" y="13000"/>
                  <a:pt x="23718" y="13022"/>
                </a:cubicBezTo>
                <a:cubicBezTo>
                  <a:pt x="23703" y="13044"/>
                  <a:pt x="23686" y="13065"/>
                  <a:pt x="23667" y="13084"/>
                </a:cubicBezTo>
                <a:cubicBezTo>
                  <a:pt x="23648" y="13103"/>
                  <a:pt x="23627" y="13120"/>
                  <a:pt x="23605" y="13135"/>
                </a:cubicBezTo>
                <a:cubicBezTo>
                  <a:pt x="23582" y="13150"/>
                  <a:pt x="23559" y="13163"/>
                  <a:pt x="23534" y="13173"/>
                </a:cubicBezTo>
                <a:cubicBezTo>
                  <a:pt x="23509" y="13183"/>
                  <a:pt x="23483" y="13191"/>
                  <a:pt x="23457" y="13196"/>
                </a:cubicBezTo>
                <a:cubicBezTo>
                  <a:pt x="23430" y="13202"/>
                  <a:pt x="23404" y="13204"/>
                  <a:pt x="23377" y="13204"/>
                </a:cubicBezTo>
                <a:lnTo>
                  <a:pt x="410" y="13204"/>
                </a:lnTo>
                <a:cubicBezTo>
                  <a:pt x="383" y="13204"/>
                  <a:pt x="356" y="13202"/>
                  <a:pt x="330" y="13196"/>
                </a:cubicBezTo>
                <a:cubicBezTo>
                  <a:pt x="303" y="13191"/>
                  <a:pt x="278" y="13183"/>
                  <a:pt x="253" y="13173"/>
                </a:cubicBezTo>
                <a:cubicBezTo>
                  <a:pt x="228" y="13163"/>
                  <a:pt x="204" y="13150"/>
                  <a:pt x="182" y="13135"/>
                </a:cubicBezTo>
                <a:cubicBezTo>
                  <a:pt x="160" y="13120"/>
                  <a:pt x="139" y="13103"/>
                  <a:pt x="120" y="13084"/>
                </a:cubicBezTo>
                <a:cubicBezTo>
                  <a:pt x="101" y="13065"/>
                  <a:pt x="84" y="13044"/>
                  <a:pt x="69" y="13022"/>
                </a:cubicBezTo>
                <a:cubicBezTo>
                  <a:pt x="54" y="13000"/>
                  <a:pt x="41" y="12976"/>
                  <a:pt x="31" y="12951"/>
                </a:cubicBezTo>
                <a:cubicBezTo>
                  <a:pt x="21" y="12926"/>
                  <a:pt x="13" y="12900"/>
                  <a:pt x="8" y="12874"/>
                </a:cubicBezTo>
                <a:cubicBezTo>
                  <a:pt x="2" y="12848"/>
                  <a:pt x="0" y="12821"/>
                  <a:pt x="0" y="12794"/>
                </a:cubicBezTo>
              </a:path>
            </a:pathLst>
          </a:custGeom>
          <a:ln w="9360">
            <a:solidFill>
              <a:schemeClr val="tx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animBg="1"/>
    </p:bldLst>
  </p:timing>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1237</TotalTime>
  <Words>7915</Words>
  <Application>Microsoft Office PowerPoint</Application>
  <PresentationFormat>Panorámica</PresentationFormat>
  <Paragraphs>817</Paragraphs>
  <Slides>58</Slides>
  <Notes>30</Notes>
  <HiddenSlides>8</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58</vt:i4>
      </vt:variant>
    </vt:vector>
  </HeadingPairs>
  <TitlesOfParts>
    <vt:vector size="67" baseType="lpstr">
      <vt:lpstr>Aptos</vt:lpstr>
      <vt:lpstr>Arial</vt:lpstr>
      <vt:lpstr>Courier New</vt:lpstr>
      <vt:lpstr>CrimsonPro</vt:lpstr>
      <vt:lpstr>Montserrat</vt:lpstr>
      <vt:lpstr>Symbol</vt:lpstr>
      <vt:lpstr>Times New Roman</vt:lpstr>
      <vt:lpstr>Wingdings</vt:lpstr>
      <vt:lpstr>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Yeison Ferney Arias Castrillon</dc:creator>
  <cp:lastModifiedBy>Yeison Ferney Arias Castrillon</cp:lastModifiedBy>
  <cp:revision>3</cp:revision>
  <dcterms:modified xsi:type="dcterms:W3CDTF">2025-11-26T12:11:53Z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a18b73-7361-4902-8505-548cb16b22f9_Enabled">
    <vt:lpwstr>true</vt:lpwstr>
  </property>
  <property fmtid="{D5CDD505-2E9C-101B-9397-08002B2CF9AE}" pid="3" name="MSIP_Label_b6a18b73-7361-4902-8505-548cb16b22f9_SetDate">
    <vt:lpwstr>2025-11-24T20:45:40Z</vt:lpwstr>
  </property>
  <property fmtid="{D5CDD505-2E9C-101B-9397-08002B2CF9AE}" pid="4" name="MSIP_Label_b6a18b73-7361-4902-8505-548cb16b22f9_Method">
    <vt:lpwstr>Privileged</vt:lpwstr>
  </property>
  <property fmtid="{D5CDD505-2E9C-101B-9397-08002B2CF9AE}" pid="5" name="MSIP_Label_b6a18b73-7361-4902-8505-548cb16b22f9_Name">
    <vt:lpwstr>Confidential</vt:lpwstr>
  </property>
  <property fmtid="{D5CDD505-2E9C-101B-9397-08002B2CF9AE}" pid="6" name="MSIP_Label_b6a18b73-7361-4902-8505-548cb16b22f9_SiteId">
    <vt:lpwstr>d240b2ce-2fed-49c3-9165-a84265e9cd33</vt:lpwstr>
  </property>
  <property fmtid="{D5CDD505-2E9C-101B-9397-08002B2CF9AE}" pid="7" name="MSIP_Label_b6a18b73-7361-4902-8505-548cb16b22f9_ActionId">
    <vt:lpwstr>fb6468ce-b1f0-40ba-b6ec-93398a372481</vt:lpwstr>
  </property>
  <property fmtid="{D5CDD505-2E9C-101B-9397-08002B2CF9AE}" pid="8" name="MSIP_Label_b6a18b73-7361-4902-8505-548cb16b22f9_ContentBits">
    <vt:lpwstr>1</vt:lpwstr>
  </property>
  <property fmtid="{D5CDD505-2E9C-101B-9397-08002B2CF9AE}" pid="9" name="MSIP_Label_b6a18b73-7361-4902-8505-548cb16b22f9_Tag">
    <vt:lpwstr>10, 0, 1, 1</vt:lpwstr>
  </property>
  <property fmtid="{D5CDD505-2E9C-101B-9397-08002B2CF9AE}" pid="10" name="ClassificationContentMarkingHeaderLocations">
    <vt:lpwstr>Office:5</vt:lpwstr>
  </property>
  <property fmtid="{D5CDD505-2E9C-101B-9397-08002B2CF9AE}" pid="11" name="ClassificationContentMarkingHeaderText">
    <vt:lpwstr>CONFIDENCIAL</vt:lpwstr>
  </property>
</Properties>
</file>